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handoutMasterIdLst>
    <p:handoutMasterId r:id="rId45"/>
  </p:handoutMasterIdLst>
  <p:sldIdLst>
    <p:sldId id="273" r:id="rId2"/>
    <p:sldId id="257" r:id="rId3"/>
    <p:sldId id="331" r:id="rId4"/>
    <p:sldId id="516" r:id="rId5"/>
    <p:sldId id="329" r:id="rId6"/>
    <p:sldId id="496" r:id="rId7"/>
    <p:sldId id="478" r:id="rId8"/>
    <p:sldId id="409" r:id="rId9"/>
    <p:sldId id="410" r:id="rId10"/>
    <p:sldId id="494" r:id="rId11"/>
    <p:sldId id="495" r:id="rId12"/>
    <p:sldId id="515" r:id="rId13"/>
    <p:sldId id="487" r:id="rId14"/>
    <p:sldId id="415" r:id="rId15"/>
    <p:sldId id="497" r:id="rId16"/>
    <p:sldId id="498" r:id="rId17"/>
    <p:sldId id="499" r:id="rId18"/>
    <p:sldId id="500" r:id="rId19"/>
    <p:sldId id="501" r:id="rId20"/>
    <p:sldId id="417" r:id="rId21"/>
    <p:sldId id="469" r:id="rId22"/>
    <p:sldId id="420" r:id="rId23"/>
    <p:sldId id="503" r:id="rId24"/>
    <p:sldId id="504" r:id="rId25"/>
    <p:sldId id="505" r:id="rId26"/>
    <p:sldId id="506" r:id="rId27"/>
    <p:sldId id="507" r:id="rId28"/>
    <p:sldId id="508" r:id="rId29"/>
    <p:sldId id="514" r:id="rId30"/>
    <p:sldId id="509" r:id="rId31"/>
    <p:sldId id="453" r:id="rId32"/>
    <p:sldId id="510" r:id="rId33"/>
    <p:sldId id="511" r:id="rId34"/>
    <p:sldId id="454" r:id="rId35"/>
    <p:sldId id="512" r:id="rId36"/>
    <p:sldId id="513" r:id="rId37"/>
    <p:sldId id="274" r:id="rId38"/>
    <p:sldId id="489" r:id="rId39"/>
    <p:sldId id="351" r:id="rId40"/>
    <p:sldId id="408" r:id="rId41"/>
    <p:sldId id="488" r:id="rId42"/>
    <p:sldId id="492" r:id="rId43"/>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8" autoAdjust="0"/>
    <p:restoredTop sz="78012" autoAdjust="0"/>
  </p:normalViewPr>
  <p:slideViewPr>
    <p:cSldViewPr>
      <p:cViewPr>
        <p:scale>
          <a:sx n="40" d="100"/>
          <a:sy n="40" d="100"/>
        </p:scale>
        <p:origin x="-96" y="-643"/>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10/24/2012</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10/24/2012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10</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11</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12</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smtClean="0"/>
              <a:t>James</a:t>
            </a:r>
            <a:endParaRPr lang="en-GB"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6698" y="697865"/>
            <a:ext cx="2229707" cy="1670741"/>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9</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10/24/2012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10/24/2012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10/24/2012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10/24/2012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10/24/2012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10/24/2012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10/24/2012</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10/24/2012</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10/24/2012</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10/24/2012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10/24/2012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10/24/2012</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3" Type="http://schemas.openxmlformats.org/officeDocument/2006/relationships/hyperlink" Target="http://www.gadoe.org/Curriculum-Instruction-and-Assessment/Assessment/Pages/EOCT-Guides.aspx"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jpe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38.xml.rels><?xml version="1.0" encoding="UTF-8" standalone="yes"?>
<Relationships xmlns="http://schemas.openxmlformats.org/package/2006/relationships"><Relationship Id="rId8" Type="http://schemas.openxmlformats.org/officeDocument/2006/relationships/hyperlink" Target="http://commoncoretools.me/" TargetMode="External"/><Relationship Id="rId13" Type="http://schemas.openxmlformats.org/officeDocument/2006/relationships/hyperlink" Target="http://www.parcconline.org/" TargetMode="External"/><Relationship Id="rId3" Type="http://schemas.openxmlformats.org/officeDocument/2006/relationships/hyperlink" Target="http://bit.ly/RwWTdc" TargetMode="External"/><Relationship Id="rId7" Type="http://schemas.openxmlformats.org/officeDocument/2006/relationships/hyperlink" Target="http://www.corestandards.org/" TargetMode="External"/><Relationship Id="rId12" Type="http://schemas.openxmlformats.org/officeDocument/2006/relationships/hyperlink" Target="http://www.ccsstoolbox.org/"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hyperlink" Target="http://www.ccsstoolbox.com/" TargetMode="External"/><Relationship Id="rId11" Type="http://schemas.openxmlformats.org/officeDocument/2006/relationships/hyperlink" Target="http://illustrativemathematics.org/" TargetMode="External"/><Relationship Id="rId5" Type="http://schemas.openxmlformats.org/officeDocument/2006/relationships/hyperlink" Target="http://www.illustrativemathematics.org/" TargetMode="External"/><Relationship Id="rId15" Type="http://schemas.openxmlformats.org/officeDocument/2006/relationships/image" Target="../media/image2.jpeg"/><Relationship Id="rId10" Type="http://schemas.openxmlformats.org/officeDocument/2006/relationships/hyperlink" Target="http://www.map.mathshell.org.uk/materials/index.php" TargetMode="External"/><Relationship Id="rId4" Type="http://schemas.openxmlformats.org/officeDocument/2006/relationships/hyperlink" Target="http://bit.ly/yyhvtc" TargetMode="External"/><Relationship Id="rId9" Type="http://schemas.openxmlformats.org/officeDocument/2006/relationships/hyperlink" Target="http://bit.ly/URwOFT" TargetMode="External"/><Relationship Id="rId14" Type="http://schemas.openxmlformats.org/officeDocument/2006/relationships/hyperlink" Target="http://bit.ly/OoyaK5"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bit.ly/acoWR9" TargetMode="External"/><Relationship Id="rId13" Type="http://schemas.openxmlformats.org/officeDocument/2006/relationships/image" Target="../media/image2.jpeg"/><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12" Type="http://schemas.openxmlformats.org/officeDocument/2006/relationships/hyperlink" Target="http://blog.recursiveprocess.com/tag/wcydwt/"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hyperlink" Target="http://mrpiccmath.weebly.com/3-acts.html" TargetMode="External"/><Relationship Id="rId5" Type="http://schemas.openxmlformats.org/officeDocument/2006/relationships/hyperlink" Target="http://www.edutopia.org/" TargetMode="External"/><Relationship Id="rId10" Type="http://schemas.openxmlformats.org/officeDocument/2006/relationships/hyperlink" Target="http://blog.mrmeyer.com/" TargetMode="External"/><Relationship Id="rId4" Type="http://schemas.openxmlformats.org/officeDocument/2006/relationships/hyperlink" Target="http://www.learner.org/index.html" TargetMode="External"/><Relationship Id="rId9" Type="http://schemas.openxmlformats.org/officeDocument/2006/relationships/hyperlink" Target="http://bit.ly/SRYTu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hyperlink" Target="https://attendee.gotowebinar.com/recording/2385067565478552832"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2.jpeg"/><Relationship Id="rId2" Type="http://schemas.openxmlformats.org/officeDocument/2006/relationships/notesSlide" Target="../notesSlides/notesSlide42.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hyperlink" Target="https://www.teachingchannel.org/videos/class-warm-up-routine"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Accelerated Coordinate Algebra/Analytic Geometry A</a:t>
            </a:r>
            <a:br>
              <a:rPr lang="en-US" sz="3200" dirty="0" smtClean="0"/>
            </a:br>
            <a:r>
              <a:rPr lang="en-US" sz="3200" dirty="0" smtClean="0"/>
              <a:t>Unit 7: Similarity, Congruence, and Proofs</a:t>
            </a:r>
            <a:r>
              <a:rPr lang="en-US" sz="4000" dirty="0" smtClean="0"/>
              <a:t/>
            </a:r>
            <a:br>
              <a:rPr lang="en-US" sz="4000" dirty="0" smtClean="0"/>
            </a:br>
            <a:r>
              <a:rPr lang="en-US" sz="2400" dirty="0" smtClean="0"/>
              <a:t>October 25, 2012</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2505" y="1955800"/>
            <a:ext cx="7273290" cy="421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651" name="Rectangle 3"/>
          <p:cNvSpPr>
            <a:spLocks noGrp="1" noChangeArrowheads="1"/>
          </p:cNvSpPr>
          <p:nvPr>
            <p:ph type="body" idx="1"/>
          </p:nvPr>
        </p:nvSpPr>
        <p:spPr>
          <a:xfrm>
            <a:off x="228601" y="1295400"/>
            <a:ext cx="8686800" cy="685800"/>
          </a:xfrm>
        </p:spPr>
        <p:txBody>
          <a:bodyPr/>
          <a:lstStyle/>
          <a:p>
            <a:r>
              <a:rPr lang="en-US" b="1" dirty="0" smtClean="0"/>
              <a:t>Teacher Edition – page 20</a:t>
            </a:r>
          </a:p>
          <a:p>
            <a:pPr marL="0" indent="0">
              <a:buNone/>
            </a:pPr>
            <a:endParaRPr lang="en-US" sz="900" b="1" dirty="0"/>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71628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Unit 6: New York Learning Task </a:t>
            </a:r>
          </a:p>
        </p:txBody>
      </p:sp>
    </p:spTree>
    <p:extLst>
      <p:ext uri="{BB962C8B-B14F-4D97-AF65-F5344CB8AC3E}">
        <p14:creationId xmlns:p14="http://schemas.microsoft.com/office/powerpoint/2010/main" val="157469134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752600"/>
            <a:ext cx="7620000" cy="431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651" name="Rectangle 3"/>
          <p:cNvSpPr>
            <a:spLocks noGrp="1" noChangeArrowheads="1"/>
          </p:cNvSpPr>
          <p:nvPr>
            <p:ph type="body" idx="1"/>
          </p:nvPr>
        </p:nvSpPr>
        <p:spPr>
          <a:xfrm>
            <a:off x="228601" y="1143000"/>
            <a:ext cx="8686800" cy="685800"/>
          </a:xfrm>
        </p:spPr>
        <p:txBody>
          <a:bodyPr/>
          <a:lstStyle/>
          <a:p>
            <a:r>
              <a:rPr lang="en-US" b="1" dirty="0" smtClean="0"/>
              <a:t>Teacher Edition – page 43</a:t>
            </a:r>
          </a:p>
          <a:p>
            <a:pPr marL="0" indent="0">
              <a:buNone/>
            </a:pPr>
            <a:endParaRPr lang="en-US" sz="900" b="1" dirty="0"/>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838201" y="304800"/>
            <a:ext cx="77724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Unit 6: Geometric Properties Task</a:t>
            </a:r>
          </a:p>
        </p:txBody>
      </p:sp>
    </p:spTree>
    <p:extLst>
      <p:ext uri="{BB962C8B-B14F-4D97-AF65-F5344CB8AC3E}">
        <p14:creationId xmlns:p14="http://schemas.microsoft.com/office/powerpoint/2010/main" val="19395991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52400" y="1219200"/>
            <a:ext cx="8839199" cy="4876800"/>
          </a:xfrm>
        </p:spPr>
        <p:txBody>
          <a:bodyPr/>
          <a:lstStyle/>
          <a:p>
            <a:r>
              <a:rPr lang="en-US" sz="2400" b="1" dirty="0"/>
              <a:t>MCC9</a:t>
            </a:r>
            <a:r>
              <a:rPr lang="en-US" sz="2400" dirty="0"/>
              <a:t>‐</a:t>
            </a:r>
            <a:r>
              <a:rPr lang="en-US" sz="2400" b="1" dirty="0"/>
              <a:t>12.F.BF.3 </a:t>
            </a:r>
            <a:r>
              <a:rPr lang="en-US" sz="2400" dirty="0"/>
              <a:t>Identify the effect on the graph of replacing </a:t>
            </a:r>
            <a:r>
              <a:rPr lang="en-US" sz="2400" i="1" dirty="0"/>
              <a:t>f</a:t>
            </a:r>
            <a:r>
              <a:rPr lang="en-US" sz="2400" dirty="0"/>
              <a:t>(</a:t>
            </a:r>
            <a:r>
              <a:rPr lang="en-US" sz="2400" i="1" dirty="0"/>
              <a:t>x</a:t>
            </a:r>
            <a:r>
              <a:rPr lang="en-US" sz="2400" dirty="0"/>
              <a:t>) by </a:t>
            </a:r>
            <a:r>
              <a:rPr lang="en-US" sz="2400" i="1" dirty="0"/>
              <a:t>f</a:t>
            </a:r>
            <a:r>
              <a:rPr lang="en-US" sz="2400" dirty="0"/>
              <a:t>(</a:t>
            </a:r>
            <a:r>
              <a:rPr lang="en-US" sz="2400" i="1" dirty="0"/>
              <a:t>x</a:t>
            </a:r>
            <a:r>
              <a:rPr lang="en-US" sz="2400" dirty="0"/>
              <a:t>) + </a:t>
            </a:r>
            <a:r>
              <a:rPr lang="en-US" sz="2400" i="1" dirty="0"/>
              <a:t>k</a:t>
            </a:r>
            <a:r>
              <a:rPr lang="en-US" sz="2400" dirty="0"/>
              <a:t>, </a:t>
            </a:r>
            <a:r>
              <a:rPr lang="en-US" sz="2400" i="1" dirty="0"/>
              <a:t>k f</a:t>
            </a:r>
            <a:r>
              <a:rPr lang="en-US" sz="2400" dirty="0"/>
              <a:t>(</a:t>
            </a:r>
            <a:r>
              <a:rPr lang="en-US" sz="2400" i="1" dirty="0"/>
              <a:t>x</a:t>
            </a:r>
            <a:r>
              <a:rPr lang="en-US" sz="2400" dirty="0"/>
              <a:t>), </a:t>
            </a:r>
            <a:r>
              <a:rPr lang="en-US" sz="2400" i="1" dirty="0"/>
              <a:t>f</a:t>
            </a:r>
            <a:r>
              <a:rPr lang="en-US" sz="2400" dirty="0"/>
              <a:t>(</a:t>
            </a:r>
            <a:r>
              <a:rPr lang="en-US" sz="2400" i="1" dirty="0" err="1"/>
              <a:t>kx</a:t>
            </a:r>
            <a:r>
              <a:rPr lang="en-US" sz="2400" dirty="0"/>
              <a:t>), and </a:t>
            </a:r>
            <a:r>
              <a:rPr lang="en-US" sz="2400" i="1" dirty="0"/>
              <a:t>f</a:t>
            </a:r>
            <a:r>
              <a:rPr lang="en-US" sz="2400" dirty="0"/>
              <a:t>(</a:t>
            </a:r>
            <a:r>
              <a:rPr lang="en-US" sz="2400" i="1" dirty="0"/>
              <a:t>x </a:t>
            </a:r>
            <a:r>
              <a:rPr lang="en-US" sz="2400" dirty="0"/>
              <a:t>+ </a:t>
            </a:r>
            <a:r>
              <a:rPr lang="en-US" sz="2400" i="1" dirty="0"/>
              <a:t>k</a:t>
            </a:r>
            <a:r>
              <a:rPr lang="en-US" sz="2400" dirty="0"/>
              <a:t>) for specific values of k (both positive and negative); find the value of k given the graphs. Experiment with cases and illustrate an explanation of the effects on the graph using technology. </a:t>
            </a:r>
            <a:r>
              <a:rPr lang="en-US" sz="2400" b="1" dirty="0"/>
              <a:t>Include recognizing even and odd functions from their graphs and algebraic expressions for them.</a:t>
            </a:r>
            <a:r>
              <a:rPr lang="en-US" sz="2400" dirty="0"/>
              <a:t> </a:t>
            </a:r>
            <a:r>
              <a:rPr lang="en-US" sz="2400" i="1" dirty="0"/>
              <a:t>(Focus on vertical translations of graphs of linear and exponential functions. Relate the vertical translation of a linear function to its y</a:t>
            </a:r>
            <a:r>
              <a:rPr lang="en-US" sz="2400" dirty="0"/>
              <a:t>‐</a:t>
            </a:r>
            <a:r>
              <a:rPr lang="en-US" sz="2400" i="1" dirty="0"/>
              <a:t>intercept.) </a:t>
            </a:r>
            <a:endParaRPr lang="en-US" sz="24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a:t>
            </a:r>
            <a:r>
              <a:rPr lang="en-US" dirty="0" smtClean="0"/>
              <a:t>Questions – Unit 3</a:t>
            </a:r>
            <a:endParaRPr lang="en-US" dirty="0" smtClean="0"/>
          </a:p>
        </p:txBody>
      </p:sp>
      <p:grpSp>
        <p:nvGrpSpPr>
          <p:cNvPr id="7" name="Group 6"/>
          <p:cNvGrpSpPr/>
          <p:nvPr/>
        </p:nvGrpSpPr>
        <p:grpSpPr>
          <a:xfrm>
            <a:off x="609600" y="4267200"/>
            <a:ext cx="8130540" cy="1714500"/>
            <a:chOff x="609600" y="4267200"/>
            <a:chExt cx="8130540" cy="171450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1800" y="4419600"/>
              <a:ext cx="2080260" cy="140970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81600" y="4335780"/>
              <a:ext cx="1691640" cy="1645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600" y="4572000"/>
              <a:ext cx="2263140" cy="1295400"/>
            </a:xfrm>
            <a:prstGeom prst="rect">
              <a:avLst/>
            </a:prstGeo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86600" y="4267200"/>
              <a:ext cx="1653540" cy="1539240"/>
            </a:xfrm>
            <a:prstGeom prst="rect">
              <a:avLst/>
            </a:prstGeom>
          </p:spPr>
        </p:pic>
      </p:grpSp>
    </p:spTree>
    <p:extLst>
      <p:ext uri="{BB962C8B-B14F-4D97-AF65-F5344CB8AC3E}">
        <p14:creationId xmlns:p14="http://schemas.microsoft.com/office/powerpoint/2010/main" val="96034678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Announcements</a:t>
            </a:r>
          </a:p>
        </p:txBody>
      </p:sp>
      <p:sp>
        <p:nvSpPr>
          <p:cNvPr id="4" name="TextBox 3"/>
          <p:cNvSpPr txBox="1"/>
          <p:nvPr/>
        </p:nvSpPr>
        <p:spPr>
          <a:xfrm>
            <a:off x="228600" y="1295400"/>
            <a:ext cx="8763000" cy="5109091"/>
          </a:xfrm>
          <a:prstGeom prst="rect">
            <a:avLst/>
          </a:prstGeom>
          <a:noFill/>
        </p:spPr>
        <p:txBody>
          <a:bodyPr wrap="square" rtlCol="0">
            <a:spAutoFit/>
          </a:bodyPr>
          <a:lstStyle/>
          <a:p>
            <a:r>
              <a:rPr lang="en-US" sz="1400" dirty="0" smtClean="0"/>
              <a:t>System Test Coordinators,</a:t>
            </a:r>
          </a:p>
          <a:p>
            <a:r>
              <a:rPr lang="en-US" sz="1400" dirty="0" smtClean="0"/>
              <a:t> </a:t>
            </a:r>
          </a:p>
          <a:p>
            <a:r>
              <a:rPr lang="en-US" sz="1400" dirty="0" smtClean="0"/>
              <a:t>Please note that we have posted today a </a:t>
            </a:r>
            <a:r>
              <a:rPr lang="en-US" sz="1400" u="sng" dirty="0" smtClean="0"/>
              <a:t>revised</a:t>
            </a:r>
            <a:r>
              <a:rPr lang="en-US" sz="1400" dirty="0" smtClean="0"/>
              <a:t> EOCT Coordinate Algebra Study Guide.  You can find the guide at the </a:t>
            </a:r>
            <a:r>
              <a:rPr lang="en-US" sz="1400" dirty="0" err="1" smtClean="0"/>
              <a:t>GaDOE</a:t>
            </a:r>
            <a:r>
              <a:rPr lang="en-US" sz="1400" dirty="0" smtClean="0"/>
              <a:t> webpage below:</a:t>
            </a:r>
          </a:p>
          <a:p>
            <a:r>
              <a:rPr lang="en-US" sz="1400" u="sng" dirty="0" smtClean="0">
                <a:hlinkClick r:id="rId3"/>
              </a:rPr>
              <a:t>http://www.gadoe.org/Curriculum-Instruction-and-Assessment/Assessment/Pages/EOCT-Guides.aspx</a:t>
            </a:r>
            <a:endParaRPr lang="en-US" sz="1400" u="sng" dirty="0" smtClean="0"/>
          </a:p>
          <a:p>
            <a:endParaRPr lang="en-US" sz="1400" dirty="0" smtClean="0"/>
          </a:p>
          <a:p>
            <a:r>
              <a:rPr lang="en-US" sz="1400" dirty="0" smtClean="0"/>
              <a:t>The purpose of this revised posting was to edit the information that appeared on pages 147 – 148 regarding strategies to fitting a line to data.  The </a:t>
            </a:r>
            <a:r>
              <a:rPr lang="en-US" sz="1400" dirty="0" err="1" smtClean="0"/>
              <a:t>GaDOE</a:t>
            </a:r>
            <a:r>
              <a:rPr lang="en-US" sz="1400" dirty="0" smtClean="0"/>
              <a:t> Curriculum Division has determined that strategies for fitting a line to data may include estimation (“eye-balling”) and/or the use of technology. The previous version of the Study Guide specified that median-median was a required method for this purpose.  However, that is not the case.  As a result, the pages referenced above, and those that contained related problems, have been edited to clarify this point.</a:t>
            </a:r>
          </a:p>
          <a:p>
            <a:endParaRPr lang="en-US" sz="1400" dirty="0" smtClean="0"/>
          </a:p>
          <a:p>
            <a:r>
              <a:rPr lang="en-US" sz="1400" dirty="0" smtClean="0"/>
              <a:t>Please share this with the appropriate content experts in your local systems as you determine is appropriate.  The </a:t>
            </a:r>
            <a:r>
              <a:rPr lang="en-US" sz="1400" dirty="0" err="1" smtClean="0"/>
              <a:t>GaDOE</a:t>
            </a:r>
            <a:r>
              <a:rPr lang="en-US" sz="1400" dirty="0" smtClean="0"/>
              <a:t> Curriculum Division’s math specialists will be sharing this information with their contacts in local systems as well.</a:t>
            </a:r>
          </a:p>
          <a:p>
            <a:r>
              <a:rPr lang="en-US" sz="1400" dirty="0" smtClean="0"/>
              <a:t>Thank you!</a:t>
            </a:r>
          </a:p>
          <a:p>
            <a:endParaRPr lang="en-US" sz="1400" dirty="0" smtClean="0"/>
          </a:p>
          <a:p>
            <a:r>
              <a:rPr lang="en-US" sz="1400" dirty="0" smtClean="0"/>
              <a:t>Tony Eitel</a:t>
            </a:r>
          </a:p>
          <a:p>
            <a:r>
              <a:rPr lang="en-US" sz="1400" dirty="0" smtClean="0"/>
              <a:t>Director, Assessment Administration</a:t>
            </a:r>
          </a:p>
          <a:p>
            <a:r>
              <a:rPr lang="en-US" sz="1400" dirty="0" smtClean="0"/>
              <a:t>Assessment &amp; Accountability</a:t>
            </a:r>
          </a:p>
          <a:p>
            <a:r>
              <a:rPr lang="en-US" sz="1400" dirty="0" smtClean="0"/>
              <a:t>Office of Curriculum, Instruction, and Assessment</a:t>
            </a:r>
          </a:p>
          <a:p>
            <a:endParaRPr lang="en-US" dirty="0"/>
          </a:p>
        </p:txBody>
      </p:sp>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96200" y="5486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05201" y="1371600"/>
            <a:ext cx="5486399" cy="4648200"/>
          </a:xfrm>
        </p:spPr>
        <p:txBody>
          <a:bodyPr/>
          <a:lstStyle/>
          <a:p>
            <a:pPr algn="l"/>
            <a:r>
              <a:rPr lang="en-US" sz="2400" dirty="0">
                <a:solidFill>
                  <a:schemeClr val="tx1"/>
                </a:solidFill>
              </a:rPr>
              <a:t>In each of the following diagrams, two triangles are shaded. Based on the information given about each diagram, decide whether there is enough information to prove that the two triangles are congruent.</a:t>
            </a: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slide-2-728.jpg"/>
          <p:cNvPicPr>
            <a:picLocks noChangeAspect="1"/>
          </p:cNvPicPr>
          <p:nvPr/>
        </p:nvPicPr>
        <p:blipFill>
          <a:blip r:embed="rId4" cstate="print"/>
          <a:srcRect l="46154"/>
          <a:stretch>
            <a:fillRect/>
          </a:stretch>
        </p:blipFill>
        <p:spPr>
          <a:xfrm>
            <a:off x="304801" y="228600"/>
            <a:ext cx="3200400" cy="5181600"/>
          </a:xfrm>
          <a:prstGeom prst="rect">
            <a:avLst/>
          </a:prstGeom>
          <a:ln>
            <a:solidFill>
              <a:schemeClr val="tx1">
                <a:lumMod val="50000"/>
                <a:lumOff val="50000"/>
              </a:schemeClr>
            </a:solidFill>
          </a:ln>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grpSp>
        <p:nvGrpSpPr>
          <p:cNvPr id="26" name="Group 25"/>
          <p:cNvGrpSpPr/>
          <p:nvPr/>
        </p:nvGrpSpPr>
        <p:grpSpPr>
          <a:xfrm>
            <a:off x="3538733" y="3577999"/>
            <a:ext cx="5300467" cy="2670401"/>
            <a:chOff x="3538733" y="3577999"/>
            <a:chExt cx="5300467" cy="2670401"/>
          </a:xfrm>
        </p:grpSpPr>
        <p:grpSp>
          <p:nvGrpSpPr>
            <p:cNvPr id="16" name="Group 15"/>
            <p:cNvGrpSpPr/>
            <p:nvPr/>
          </p:nvGrpSpPr>
          <p:grpSpPr>
            <a:xfrm>
              <a:off x="3538733" y="3577999"/>
              <a:ext cx="3243067" cy="2053571"/>
              <a:chOff x="5065231" y="3352800"/>
              <a:chExt cx="4031888" cy="2298165"/>
            </a:xfrm>
          </p:grpSpPr>
          <p:pic>
            <p:nvPicPr>
              <p:cNvPr id="17" name="Picture 2"/>
              <p:cNvPicPr>
                <a:picLocks noChangeAspect="1" noChangeArrowheads="1"/>
              </p:cNvPicPr>
              <p:nvPr/>
            </p:nvPicPr>
            <p:blipFill>
              <a:blip r:embed="rId5" cstate="print"/>
              <a:srcRect/>
              <a:stretch>
                <a:fillRect/>
              </a:stretch>
            </p:blipFill>
            <p:spPr bwMode="auto">
              <a:xfrm>
                <a:off x="6188214" y="3731678"/>
                <a:ext cx="1958456" cy="1919287"/>
              </a:xfrm>
              <a:prstGeom prst="rect">
                <a:avLst/>
              </a:prstGeom>
              <a:noFill/>
              <a:ln w="9525">
                <a:noFill/>
                <a:miter lim="800000"/>
                <a:headEnd/>
                <a:tailEnd/>
              </a:ln>
            </p:spPr>
          </p:pic>
          <p:grpSp>
            <p:nvGrpSpPr>
              <p:cNvPr id="18" name="Group 17"/>
              <p:cNvGrpSpPr/>
              <p:nvPr/>
            </p:nvGrpSpPr>
            <p:grpSpPr>
              <a:xfrm>
                <a:off x="5065231" y="3352800"/>
                <a:ext cx="4031888" cy="378878"/>
                <a:chOff x="5065231" y="3352800"/>
                <a:chExt cx="4031888" cy="378878"/>
              </a:xfrm>
            </p:grpSpPr>
            <p:sp>
              <p:nvSpPr>
                <p:cNvPr id="19" name="TextBox 18"/>
                <p:cNvSpPr txBox="1"/>
                <p:nvPr/>
              </p:nvSpPr>
              <p:spPr>
                <a:xfrm>
                  <a:off x="5065231" y="3352800"/>
                  <a:ext cx="4031888" cy="378878"/>
                </a:xfrm>
                <a:prstGeom prst="rect">
                  <a:avLst/>
                </a:prstGeom>
                <a:noFill/>
              </p:spPr>
              <p:txBody>
                <a:bodyPr wrap="none" rtlCol="0">
                  <a:spAutoFit/>
                </a:bodyPr>
                <a:lstStyle/>
                <a:p>
                  <a:r>
                    <a:rPr lang="en-US" sz="1600" dirty="0" smtClean="0"/>
                    <a:t>In circle O, AB is congruent to CD</a:t>
                  </a:r>
                  <a:endParaRPr lang="en-US" sz="1600" dirty="0"/>
                </a:p>
              </p:txBody>
            </p:sp>
            <p:cxnSp>
              <p:nvCxnSpPr>
                <p:cNvPr id="20" name="Straight Connector 19"/>
                <p:cNvCxnSpPr/>
                <p:nvPr/>
              </p:nvCxnSpPr>
              <p:spPr>
                <a:xfrm>
                  <a:off x="6518695" y="3356606"/>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8602851" y="3356606"/>
                  <a:ext cx="304800" cy="0"/>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22" name="Group 21"/>
            <p:cNvGrpSpPr/>
            <p:nvPr/>
          </p:nvGrpSpPr>
          <p:grpSpPr>
            <a:xfrm>
              <a:off x="6361674" y="4183770"/>
              <a:ext cx="2477526" cy="2064630"/>
              <a:chOff x="787942" y="3352800"/>
              <a:chExt cx="2564858" cy="2064630"/>
            </a:xfrm>
          </p:grpSpPr>
          <p:pic>
            <p:nvPicPr>
              <p:cNvPr id="23" name="Picture 1"/>
              <p:cNvPicPr>
                <a:picLocks noChangeAspect="1" noChangeArrowheads="1"/>
              </p:cNvPicPr>
              <p:nvPr/>
            </p:nvPicPr>
            <p:blipFill>
              <a:blip r:embed="rId6" cstate="print"/>
              <a:srcRect/>
              <a:stretch>
                <a:fillRect/>
              </a:stretch>
            </p:blipFill>
            <p:spPr bwMode="auto">
              <a:xfrm>
                <a:off x="787942" y="3657600"/>
                <a:ext cx="2564858" cy="1759830"/>
              </a:xfrm>
              <a:prstGeom prst="rect">
                <a:avLst/>
              </a:prstGeom>
              <a:noFill/>
              <a:ln w="9525">
                <a:noFill/>
                <a:miter lim="800000"/>
                <a:headEnd/>
                <a:tailEnd/>
              </a:ln>
            </p:spPr>
          </p:pic>
          <p:sp>
            <p:nvSpPr>
              <p:cNvPr id="24" name="TextBox 23"/>
              <p:cNvSpPr txBox="1"/>
              <p:nvPr/>
            </p:nvSpPr>
            <p:spPr>
              <a:xfrm>
                <a:off x="838200" y="3352800"/>
                <a:ext cx="2427268" cy="338554"/>
              </a:xfrm>
              <a:prstGeom prst="rect">
                <a:avLst/>
              </a:prstGeom>
              <a:noFill/>
            </p:spPr>
            <p:txBody>
              <a:bodyPr wrap="none" rtlCol="0">
                <a:spAutoFit/>
              </a:bodyPr>
              <a:lstStyle/>
              <a:p>
                <a:r>
                  <a:rPr lang="en-US" sz="1600" dirty="0" smtClean="0"/>
                  <a:t>ABCD is a parallelogram</a:t>
                </a:r>
                <a:endParaRPr lang="en-US" sz="1600" dirty="0"/>
              </a:p>
            </p:txBody>
          </p:sp>
        </p:grpSp>
      </p:grpSp>
      <p:sp>
        <p:nvSpPr>
          <p:cNvPr id="25" name="TextBox 24"/>
          <p:cNvSpPr txBox="1"/>
          <p:nvPr/>
        </p:nvSpPr>
        <p:spPr>
          <a:xfrm>
            <a:off x="228600" y="5712023"/>
            <a:ext cx="606390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 Are the Triangles Congruent?</a:t>
            </a:r>
            <a:endParaRPr lang="en-U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1" y="1371600"/>
            <a:ext cx="5502447" cy="4648200"/>
          </a:xfrm>
        </p:spPr>
        <p:txBody>
          <a:bodyPr/>
          <a:lstStyle/>
          <a:p>
            <a:pPr algn="l"/>
            <a:r>
              <a:rPr lang="en-US" sz="2800" dirty="0">
                <a:solidFill>
                  <a:schemeClr val="tx1"/>
                </a:solidFill>
              </a:rPr>
              <a:t>The two triangles are congruent by SAS:</a:t>
            </a: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3003896" y="6016823"/>
            <a:ext cx="606390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 Are the Triangles Congruent?</a:t>
            </a:r>
            <a:endParaRPr lang="en-US" sz="1400" dirty="0"/>
          </a:p>
        </p:txBody>
      </p:sp>
      <p:grpSp>
        <p:nvGrpSpPr>
          <p:cNvPr id="26" name="Group 15"/>
          <p:cNvGrpSpPr/>
          <p:nvPr/>
        </p:nvGrpSpPr>
        <p:grpSpPr>
          <a:xfrm>
            <a:off x="6172200" y="1973970"/>
            <a:ext cx="2761257" cy="2064630"/>
            <a:chOff x="787942" y="3352800"/>
            <a:chExt cx="2761257" cy="2064630"/>
          </a:xfrm>
        </p:grpSpPr>
        <p:pic>
          <p:nvPicPr>
            <p:cNvPr id="27" name="Picture 1"/>
            <p:cNvPicPr>
              <a:picLocks noChangeAspect="1" noChangeArrowheads="1"/>
            </p:cNvPicPr>
            <p:nvPr/>
          </p:nvPicPr>
          <p:blipFill>
            <a:blip r:embed="rId4" cstate="print"/>
            <a:srcRect/>
            <a:stretch>
              <a:fillRect/>
            </a:stretch>
          </p:blipFill>
          <p:spPr bwMode="auto">
            <a:xfrm>
              <a:off x="787942" y="3657600"/>
              <a:ext cx="2564858" cy="1759830"/>
            </a:xfrm>
            <a:prstGeom prst="rect">
              <a:avLst/>
            </a:prstGeom>
            <a:noFill/>
            <a:ln w="9525">
              <a:noFill/>
              <a:miter lim="800000"/>
              <a:headEnd/>
              <a:tailEnd/>
            </a:ln>
          </p:spPr>
        </p:pic>
        <p:sp>
          <p:nvSpPr>
            <p:cNvPr id="28" name="TextBox 27"/>
            <p:cNvSpPr txBox="1"/>
            <p:nvPr/>
          </p:nvSpPr>
          <p:spPr>
            <a:xfrm>
              <a:off x="838200" y="3352800"/>
              <a:ext cx="2710999" cy="369332"/>
            </a:xfrm>
            <a:prstGeom prst="rect">
              <a:avLst/>
            </a:prstGeom>
            <a:noFill/>
          </p:spPr>
          <p:txBody>
            <a:bodyPr wrap="none" rtlCol="0">
              <a:spAutoFit/>
            </a:bodyPr>
            <a:lstStyle/>
            <a:p>
              <a:r>
                <a:rPr lang="en-US" dirty="0" smtClean="0"/>
                <a:t>ABCD is a parallelogram</a:t>
              </a:r>
              <a:endParaRPr lang="en-US" dirty="0"/>
            </a:p>
          </p:txBody>
        </p:sp>
      </p:grpSp>
    </p:spTree>
    <p:extLst>
      <p:ext uri="{BB962C8B-B14F-4D97-AF65-F5344CB8AC3E}">
        <p14:creationId xmlns:p14="http://schemas.microsoft.com/office/powerpoint/2010/main" val="10207942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1" y="1371600"/>
            <a:ext cx="5502447" cy="4648200"/>
          </a:xfrm>
        </p:spPr>
        <p:txBody>
          <a:bodyPr/>
          <a:lstStyle/>
          <a:p>
            <a:pPr algn="l"/>
            <a:r>
              <a:rPr lang="en-US" sz="2800" dirty="0">
                <a:solidFill>
                  <a:schemeClr val="tx1"/>
                </a:solidFill>
              </a:rPr>
              <a:t>The two triangles are congruent by SAS:</a:t>
            </a:r>
          </a:p>
          <a:p>
            <a:pPr algn="l"/>
            <a:r>
              <a:rPr lang="en-US" sz="2800" dirty="0">
                <a:solidFill>
                  <a:schemeClr val="tx1"/>
                </a:solidFill>
              </a:rPr>
              <a:t>We have AX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rPr>
              <a:t>CX and DX </a:t>
            </a:r>
            <a:r>
              <a:rPr lang="en-US" sz="2800" dirty="0">
                <a:solidFill>
                  <a:schemeClr val="tx1"/>
                </a:solidFill>
                <a:latin typeface="Cambria Math"/>
                <a:ea typeface="Cambria Math"/>
                <a:sym typeface="Mathematica1"/>
              </a:rPr>
              <a:t>≅</a:t>
            </a:r>
            <a:r>
              <a:rPr lang="en-US" sz="2800" dirty="0">
                <a:solidFill>
                  <a:schemeClr val="tx1"/>
                </a:solidFill>
                <a:sym typeface="Mathematica1"/>
              </a:rPr>
              <a:t> BX since the diagonals of a parallelogram bisect each other, and </a:t>
            </a:r>
            <a:r>
              <a:rPr lang="en-US" sz="2800" dirty="0">
                <a:solidFill>
                  <a:schemeClr val="tx1"/>
                </a:solidFill>
                <a:latin typeface="Cambria Math"/>
                <a:ea typeface="Cambria Math"/>
                <a:sym typeface="Mathematica1"/>
              </a:rPr>
              <a:t>∠</a:t>
            </a:r>
            <a:r>
              <a:rPr lang="en-US" sz="2800" dirty="0">
                <a:solidFill>
                  <a:schemeClr val="tx1"/>
                </a:solidFill>
                <a:sym typeface="Mathematica1"/>
              </a:rPr>
              <a:t>AXD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CBX since they are vertical angles.</a:t>
            </a:r>
            <a:endParaRPr lang="en-US" sz="2800" dirty="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3003896" y="6016823"/>
            <a:ext cx="606390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 Are the Triangles Congruent?</a:t>
            </a:r>
            <a:endParaRPr lang="en-US" sz="1400" dirty="0"/>
          </a:p>
        </p:txBody>
      </p:sp>
      <p:grpSp>
        <p:nvGrpSpPr>
          <p:cNvPr id="26" name="Group 15"/>
          <p:cNvGrpSpPr/>
          <p:nvPr/>
        </p:nvGrpSpPr>
        <p:grpSpPr>
          <a:xfrm>
            <a:off x="6172200" y="1973970"/>
            <a:ext cx="2761257" cy="2064630"/>
            <a:chOff x="787942" y="3352800"/>
            <a:chExt cx="2761257" cy="2064630"/>
          </a:xfrm>
        </p:grpSpPr>
        <p:pic>
          <p:nvPicPr>
            <p:cNvPr id="27" name="Picture 1"/>
            <p:cNvPicPr>
              <a:picLocks noChangeAspect="1" noChangeArrowheads="1"/>
            </p:cNvPicPr>
            <p:nvPr/>
          </p:nvPicPr>
          <p:blipFill>
            <a:blip r:embed="rId4" cstate="print"/>
            <a:srcRect/>
            <a:stretch>
              <a:fillRect/>
            </a:stretch>
          </p:blipFill>
          <p:spPr bwMode="auto">
            <a:xfrm>
              <a:off x="787942" y="3657600"/>
              <a:ext cx="2564858" cy="1759830"/>
            </a:xfrm>
            <a:prstGeom prst="rect">
              <a:avLst/>
            </a:prstGeom>
            <a:noFill/>
            <a:ln w="9525">
              <a:noFill/>
              <a:miter lim="800000"/>
              <a:headEnd/>
              <a:tailEnd/>
            </a:ln>
          </p:spPr>
        </p:pic>
        <p:sp>
          <p:nvSpPr>
            <p:cNvPr id="28" name="TextBox 27"/>
            <p:cNvSpPr txBox="1"/>
            <p:nvPr/>
          </p:nvSpPr>
          <p:spPr>
            <a:xfrm>
              <a:off x="838200" y="3352800"/>
              <a:ext cx="2710999" cy="369332"/>
            </a:xfrm>
            <a:prstGeom prst="rect">
              <a:avLst/>
            </a:prstGeom>
            <a:noFill/>
          </p:spPr>
          <p:txBody>
            <a:bodyPr wrap="none" rtlCol="0">
              <a:spAutoFit/>
            </a:bodyPr>
            <a:lstStyle/>
            <a:p>
              <a:r>
                <a:rPr lang="en-US" dirty="0" smtClean="0"/>
                <a:t>ABCD is a parallelogram</a:t>
              </a:r>
              <a:endParaRPr lang="en-US" dirty="0"/>
            </a:p>
          </p:txBody>
        </p:sp>
      </p:grpSp>
    </p:spTree>
    <p:extLst>
      <p:ext uri="{BB962C8B-B14F-4D97-AF65-F5344CB8AC3E}">
        <p14:creationId xmlns:p14="http://schemas.microsoft.com/office/powerpoint/2010/main" val="18688755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1" y="1371600"/>
            <a:ext cx="5502447" cy="4648200"/>
          </a:xfrm>
        </p:spPr>
        <p:txBody>
          <a:bodyPr/>
          <a:lstStyle/>
          <a:p>
            <a:pPr algn="l"/>
            <a:r>
              <a:rPr lang="en-US" sz="2800" dirty="0">
                <a:solidFill>
                  <a:schemeClr val="tx1"/>
                </a:solidFill>
              </a:rPr>
              <a:t>The two triangles are congruent by SAS:</a:t>
            </a:r>
          </a:p>
          <a:p>
            <a:pPr algn="l"/>
            <a:r>
              <a:rPr lang="en-US" sz="2800" dirty="0">
                <a:solidFill>
                  <a:schemeClr val="tx1"/>
                </a:solidFill>
              </a:rPr>
              <a:t>We have AX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rPr>
              <a:t>CX and DX </a:t>
            </a:r>
            <a:r>
              <a:rPr lang="en-US" sz="2800" dirty="0">
                <a:solidFill>
                  <a:schemeClr val="tx1"/>
                </a:solidFill>
                <a:latin typeface="Cambria Math"/>
                <a:ea typeface="Cambria Math"/>
                <a:sym typeface="Mathematica1"/>
              </a:rPr>
              <a:t>≅</a:t>
            </a:r>
            <a:r>
              <a:rPr lang="en-US" sz="2800" dirty="0">
                <a:solidFill>
                  <a:schemeClr val="tx1"/>
                </a:solidFill>
                <a:sym typeface="Mathematica1"/>
              </a:rPr>
              <a:t> BX since the diagonals of a parallelogram bisect each other, and </a:t>
            </a:r>
            <a:r>
              <a:rPr lang="en-US" sz="2800" dirty="0">
                <a:solidFill>
                  <a:schemeClr val="tx1"/>
                </a:solidFill>
                <a:latin typeface="Cambria Math"/>
                <a:ea typeface="Cambria Math"/>
                <a:sym typeface="Mathematica1"/>
              </a:rPr>
              <a:t>∠</a:t>
            </a:r>
            <a:r>
              <a:rPr lang="en-US" sz="2800" dirty="0">
                <a:solidFill>
                  <a:schemeClr val="tx1"/>
                </a:solidFill>
                <a:sym typeface="Mathematica1"/>
              </a:rPr>
              <a:t>AXD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CBX since they are vertical angles.</a:t>
            </a:r>
            <a:endParaRPr lang="en-US" sz="2800" dirty="0">
              <a:solidFill>
                <a:schemeClr val="tx1"/>
              </a:solidFill>
            </a:endParaRPr>
          </a:p>
          <a:p>
            <a:pPr algn="l"/>
            <a:r>
              <a:rPr lang="en-US" sz="2800" dirty="0">
                <a:solidFill>
                  <a:schemeClr val="tx1"/>
                </a:solidFill>
                <a:sym typeface="Mathematica1"/>
              </a:rPr>
              <a:t>Alternatively, the two triangles are congruent by ASA:</a:t>
            </a:r>
            <a:endParaRPr lang="en-US" sz="2800" dirty="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3003896" y="6016823"/>
            <a:ext cx="606390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 Are the Triangles Congruent?</a:t>
            </a:r>
            <a:endParaRPr lang="en-US" sz="1400" dirty="0"/>
          </a:p>
        </p:txBody>
      </p:sp>
      <p:grpSp>
        <p:nvGrpSpPr>
          <p:cNvPr id="26" name="Group 15"/>
          <p:cNvGrpSpPr/>
          <p:nvPr/>
        </p:nvGrpSpPr>
        <p:grpSpPr>
          <a:xfrm>
            <a:off x="6172200" y="1973970"/>
            <a:ext cx="2761257" cy="2064630"/>
            <a:chOff x="787942" y="3352800"/>
            <a:chExt cx="2761257" cy="2064630"/>
          </a:xfrm>
        </p:grpSpPr>
        <p:pic>
          <p:nvPicPr>
            <p:cNvPr id="27" name="Picture 1"/>
            <p:cNvPicPr>
              <a:picLocks noChangeAspect="1" noChangeArrowheads="1"/>
            </p:cNvPicPr>
            <p:nvPr/>
          </p:nvPicPr>
          <p:blipFill>
            <a:blip r:embed="rId4" cstate="print"/>
            <a:srcRect/>
            <a:stretch>
              <a:fillRect/>
            </a:stretch>
          </p:blipFill>
          <p:spPr bwMode="auto">
            <a:xfrm>
              <a:off x="787942" y="3657600"/>
              <a:ext cx="2564858" cy="1759830"/>
            </a:xfrm>
            <a:prstGeom prst="rect">
              <a:avLst/>
            </a:prstGeom>
            <a:noFill/>
            <a:ln w="9525">
              <a:noFill/>
              <a:miter lim="800000"/>
              <a:headEnd/>
              <a:tailEnd/>
            </a:ln>
          </p:spPr>
        </p:pic>
        <p:sp>
          <p:nvSpPr>
            <p:cNvPr id="28" name="TextBox 27"/>
            <p:cNvSpPr txBox="1"/>
            <p:nvPr/>
          </p:nvSpPr>
          <p:spPr>
            <a:xfrm>
              <a:off x="838200" y="3352800"/>
              <a:ext cx="2710999" cy="369332"/>
            </a:xfrm>
            <a:prstGeom prst="rect">
              <a:avLst/>
            </a:prstGeom>
            <a:noFill/>
          </p:spPr>
          <p:txBody>
            <a:bodyPr wrap="none" rtlCol="0">
              <a:spAutoFit/>
            </a:bodyPr>
            <a:lstStyle/>
            <a:p>
              <a:r>
                <a:rPr lang="en-US" dirty="0" smtClean="0"/>
                <a:t>ABCD is a parallelogram</a:t>
              </a:r>
              <a:endParaRPr lang="en-US" dirty="0"/>
            </a:p>
          </p:txBody>
        </p:sp>
      </p:grpSp>
    </p:spTree>
    <p:extLst>
      <p:ext uri="{BB962C8B-B14F-4D97-AF65-F5344CB8AC3E}">
        <p14:creationId xmlns:p14="http://schemas.microsoft.com/office/powerpoint/2010/main" val="41458705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1" y="1371600"/>
            <a:ext cx="5502447" cy="4648200"/>
          </a:xfrm>
        </p:spPr>
        <p:txBody>
          <a:bodyPr/>
          <a:lstStyle/>
          <a:p>
            <a:pPr algn="l"/>
            <a:r>
              <a:rPr lang="en-US" sz="2800" dirty="0">
                <a:solidFill>
                  <a:schemeClr val="tx1"/>
                </a:solidFill>
              </a:rPr>
              <a:t>The two triangles are congruent by SAS:</a:t>
            </a:r>
          </a:p>
          <a:p>
            <a:pPr algn="l"/>
            <a:r>
              <a:rPr lang="en-US" sz="2800" dirty="0">
                <a:solidFill>
                  <a:schemeClr val="tx1"/>
                </a:solidFill>
              </a:rPr>
              <a:t>We have AX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rPr>
              <a:t>CX and DX </a:t>
            </a:r>
            <a:r>
              <a:rPr lang="en-US" sz="2800" dirty="0">
                <a:solidFill>
                  <a:schemeClr val="tx1"/>
                </a:solidFill>
                <a:latin typeface="Cambria Math"/>
                <a:ea typeface="Cambria Math"/>
                <a:sym typeface="Mathematica1"/>
              </a:rPr>
              <a:t>≅</a:t>
            </a:r>
            <a:r>
              <a:rPr lang="en-US" sz="2800" dirty="0">
                <a:solidFill>
                  <a:schemeClr val="tx1"/>
                </a:solidFill>
                <a:sym typeface="Mathematica1"/>
              </a:rPr>
              <a:t> BX since the diagonals of a parallelogram bisect each other, and </a:t>
            </a:r>
            <a:r>
              <a:rPr lang="en-US" sz="2800" dirty="0">
                <a:solidFill>
                  <a:schemeClr val="tx1"/>
                </a:solidFill>
                <a:latin typeface="Cambria Math"/>
                <a:ea typeface="Cambria Math"/>
                <a:sym typeface="Mathematica1"/>
              </a:rPr>
              <a:t>∠</a:t>
            </a:r>
            <a:r>
              <a:rPr lang="en-US" sz="2800" dirty="0">
                <a:solidFill>
                  <a:schemeClr val="tx1"/>
                </a:solidFill>
                <a:sym typeface="Mathematica1"/>
              </a:rPr>
              <a:t>AXD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CBX since they are vertical angles.</a:t>
            </a:r>
            <a:endParaRPr lang="en-US" sz="2800" dirty="0">
              <a:solidFill>
                <a:schemeClr val="tx1"/>
              </a:solidFill>
            </a:endParaRPr>
          </a:p>
          <a:p>
            <a:pPr algn="l"/>
            <a:r>
              <a:rPr lang="en-US" sz="2800" dirty="0">
                <a:solidFill>
                  <a:schemeClr val="tx1"/>
                </a:solidFill>
                <a:sym typeface="Mathematica1"/>
              </a:rPr>
              <a:t>Alternatively, the two triangles are congruent by ASA:</a:t>
            </a:r>
            <a:endParaRPr lang="en-US" sz="2800" dirty="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3003896" y="6016823"/>
            <a:ext cx="606390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 Are the Triangles Congruent?</a:t>
            </a:r>
            <a:endParaRPr lang="en-US" sz="1400" dirty="0"/>
          </a:p>
        </p:txBody>
      </p:sp>
      <p:grpSp>
        <p:nvGrpSpPr>
          <p:cNvPr id="26" name="Group 15"/>
          <p:cNvGrpSpPr/>
          <p:nvPr/>
        </p:nvGrpSpPr>
        <p:grpSpPr>
          <a:xfrm>
            <a:off x="6172200" y="1973970"/>
            <a:ext cx="2761257" cy="2064630"/>
            <a:chOff x="787942" y="3352800"/>
            <a:chExt cx="2761257" cy="2064630"/>
          </a:xfrm>
        </p:grpSpPr>
        <p:pic>
          <p:nvPicPr>
            <p:cNvPr id="27" name="Picture 1"/>
            <p:cNvPicPr>
              <a:picLocks noChangeAspect="1" noChangeArrowheads="1"/>
            </p:cNvPicPr>
            <p:nvPr/>
          </p:nvPicPr>
          <p:blipFill>
            <a:blip r:embed="rId4" cstate="print"/>
            <a:srcRect/>
            <a:stretch>
              <a:fillRect/>
            </a:stretch>
          </p:blipFill>
          <p:spPr bwMode="auto">
            <a:xfrm>
              <a:off x="787942" y="3657600"/>
              <a:ext cx="2564858" cy="1759830"/>
            </a:xfrm>
            <a:prstGeom prst="rect">
              <a:avLst/>
            </a:prstGeom>
            <a:noFill/>
            <a:ln w="9525">
              <a:noFill/>
              <a:miter lim="800000"/>
              <a:headEnd/>
              <a:tailEnd/>
            </a:ln>
          </p:spPr>
        </p:pic>
        <p:sp>
          <p:nvSpPr>
            <p:cNvPr id="28" name="TextBox 27"/>
            <p:cNvSpPr txBox="1"/>
            <p:nvPr/>
          </p:nvSpPr>
          <p:spPr>
            <a:xfrm>
              <a:off x="838200" y="3352800"/>
              <a:ext cx="2710999" cy="369332"/>
            </a:xfrm>
            <a:prstGeom prst="rect">
              <a:avLst/>
            </a:prstGeom>
            <a:noFill/>
          </p:spPr>
          <p:txBody>
            <a:bodyPr wrap="none" rtlCol="0">
              <a:spAutoFit/>
            </a:bodyPr>
            <a:lstStyle/>
            <a:p>
              <a:r>
                <a:rPr lang="en-US" dirty="0" smtClean="0"/>
                <a:t>ABCD is a parallelogram</a:t>
              </a:r>
              <a:endParaRPr lang="en-US" dirty="0"/>
            </a:p>
          </p:txBody>
        </p:sp>
      </p:grpSp>
      <p:sp>
        <p:nvSpPr>
          <p:cNvPr id="9" name="TextBox 8"/>
          <p:cNvSpPr txBox="1"/>
          <p:nvPr/>
        </p:nvSpPr>
        <p:spPr>
          <a:xfrm>
            <a:off x="457200" y="4586407"/>
            <a:ext cx="8382000" cy="1661993"/>
          </a:xfrm>
          <a:prstGeom prst="rect">
            <a:avLst/>
          </a:prstGeom>
          <a:noFill/>
        </p:spPr>
        <p:txBody>
          <a:bodyPr wrap="square" rtlCol="0">
            <a:spAutoFit/>
          </a:bodyPr>
          <a:lstStyle/>
          <a:p>
            <a:r>
              <a:rPr lang="en-US" sz="2800" dirty="0" smtClean="0">
                <a:latin typeface="Cambria Math"/>
                <a:ea typeface="Cambria Math"/>
                <a:sym typeface="Mathematica1"/>
              </a:rPr>
              <a:t>∠</a:t>
            </a:r>
            <a:r>
              <a:rPr lang="en-US" sz="2800" dirty="0" smtClean="0">
                <a:latin typeface="+mn-lt"/>
                <a:sym typeface="Mathematica1"/>
              </a:rPr>
              <a:t>DAX </a:t>
            </a:r>
            <a:r>
              <a:rPr lang="en-US" sz="2800" dirty="0">
                <a:latin typeface="Cambria Math"/>
                <a:ea typeface="Cambria Math"/>
                <a:sym typeface="Mathematica1"/>
              </a:rPr>
              <a:t>≅</a:t>
            </a:r>
            <a:r>
              <a:rPr lang="en-US" sz="2800" dirty="0" smtClean="0">
                <a:latin typeface="+mn-lt"/>
                <a:sym typeface="Mathematica1"/>
              </a:rPr>
              <a:t> </a:t>
            </a:r>
            <a:r>
              <a:rPr lang="en-US" sz="2800" dirty="0" smtClean="0">
                <a:latin typeface="Cambria Math"/>
                <a:ea typeface="Cambria Math"/>
                <a:sym typeface="Mathematica1"/>
              </a:rPr>
              <a:t>∠</a:t>
            </a:r>
            <a:r>
              <a:rPr lang="en-US" sz="2800" dirty="0" smtClean="0">
                <a:latin typeface="+mn-lt"/>
                <a:sym typeface="Mathematica1"/>
              </a:rPr>
              <a:t>BCX and </a:t>
            </a:r>
            <a:r>
              <a:rPr lang="en-US" sz="2800" dirty="0" smtClean="0">
                <a:latin typeface="Cambria Math"/>
                <a:ea typeface="Cambria Math"/>
                <a:sym typeface="Mathematica1"/>
              </a:rPr>
              <a:t>∠</a:t>
            </a:r>
            <a:r>
              <a:rPr lang="en-US" sz="2800" dirty="0" smtClean="0">
                <a:latin typeface="+mn-lt"/>
                <a:sym typeface="Mathematica1"/>
              </a:rPr>
              <a:t>ADX </a:t>
            </a:r>
            <a:r>
              <a:rPr lang="en-US" sz="2800" dirty="0">
                <a:latin typeface="Cambria Math"/>
                <a:ea typeface="Cambria Math"/>
                <a:sym typeface="Mathematica1"/>
              </a:rPr>
              <a:t>≅</a:t>
            </a:r>
            <a:r>
              <a:rPr lang="en-US" sz="2800" dirty="0" smtClean="0">
                <a:latin typeface="+mn-lt"/>
                <a:sym typeface="Mathematica1"/>
              </a:rPr>
              <a:t> </a:t>
            </a:r>
            <a:r>
              <a:rPr lang="en-US" sz="2800" dirty="0" smtClean="0">
                <a:latin typeface="Cambria Math"/>
                <a:ea typeface="Cambria Math"/>
                <a:sym typeface="Mathematica1"/>
              </a:rPr>
              <a:t>∠</a:t>
            </a:r>
            <a:r>
              <a:rPr lang="en-US" sz="2800" dirty="0" smtClean="0">
                <a:latin typeface="+mn-lt"/>
                <a:sym typeface="Mathematica1"/>
              </a:rPr>
              <a:t>CBX since they are opposite interior angles. AD </a:t>
            </a:r>
            <a:r>
              <a:rPr lang="en-US" sz="2800" dirty="0">
                <a:latin typeface="Cambria Math"/>
                <a:ea typeface="Cambria Math"/>
                <a:sym typeface="Mathematica1"/>
              </a:rPr>
              <a:t>≅</a:t>
            </a:r>
            <a:r>
              <a:rPr lang="en-US" sz="2800" dirty="0" smtClean="0">
                <a:latin typeface="+mn-lt"/>
                <a:sym typeface="Mathematica1"/>
              </a:rPr>
              <a:t> BC since opposite sides of a parallelogram are congruent.</a:t>
            </a:r>
            <a:endParaRPr lang="en-US" sz="2800" dirty="0" smtClean="0">
              <a:latin typeface="+mn-lt"/>
            </a:endParaRPr>
          </a:p>
          <a:p>
            <a:endParaRPr lang="en-US" dirty="0"/>
          </a:p>
        </p:txBody>
      </p:sp>
    </p:spTree>
    <p:extLst>
      <p:ext uri="{BB962C8B-B14F-4D97-AF65-F5344CB8AC3E}">
        <p14:creationId xmlns:p14="http://schemas.microsoft.com/office/powerpoint/2010/main" val="33667757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1" y="1371600"/>
            <a:ext cx="5502447" cy="4648200"/>
          </a:xfrm>
        </p:spPr>
        <p:txBody>
          <a:bodyPr/>
          <a:lstStyle/>
          <a:p>
            <a:pPr marL="514350" indent="-514350" algn="l"/>
            <a:r>
              <a:rPr lang="en-US" sz="2800" dirty="0">
                <a:solidFill>
                  <a:schemeClr val="tx1"/>
                </a:solidFill>
              </a:rPr>
              <a:t>Triangles are congruent. </a:t>
            </a:r>
          </a:p>
          <a:p>
            <a:pPr algn="l"/>
            <a:r>
              <a:rPr lang="en-US" sz="2800" dirty="0">
                <a:solidFill>
                  <a:schemeClr val="tx1"/>
                </a:solidFill>
              </a:rPr>
              <a:t>Triangle BOA is the result of reflecting triangle COD across the perpendicular bisector of AD</a:t>
            </a: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3003896" y="6016823"/>
            <a:ext cx="6063904"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 Are the Triangles Congruent?</a:t>
            </a:r>
            <a:endParaRPr lang="en-US" sz="1400" dirty="0"/>
          </a:p>
        </p:txBody>
      </p:sp>
      <p:grpSp>
        <p:nvGrpSpPr>
          <p:cNvPr id="10" name="Group 9"/>
          <p:cNvGrpSpPr/>
          <p:nvPr/>
        </p:nvGrpSpPr>
        <p:grpSpPr>
          <a:xfrm>
            <a:off x="5522431" y="1524000"/>
            <a:ext cx="3621569" cy="3276600"/>
            <a:chOff x="5522431" y="1219200"/>
            <a:chExt cx="3621569" cy="3276600"/>
          </a:xfrm>
        </p:grpSpPr>
        <p:pic>
          <p:nvPicPr>
            <p:cNvPr id="11" name="Picture 2"/>
            <p:cNvPicPr>
              <a:picLocks noChangeAspect="1" noChangeArrowheads="1"/>
            </p:cNvPicPr>
            <p:nvPr/>
          </p:nvPicPr>
          <p:blipFill>
            <a:blip r:embed="rId4" cstate="print"/>
            <a:srcRect/>
            <a:stretch>
              <a:fillRect/>
            </a:stretch>
          </p:blipFill>
          <p:spPr bwMode="auto">
            <a:xfrm>
              <a:off x="5732106" y="1600200"/>
              <a:ext cx="2954694" cy="2895600"/>
            </a:xfrm>
            <a:prstGeom prst="rect">
              <a:avLst/>
            </a:prstGeom>
            <a:noFill/>
            <a:ln w="9525">
              <a:noFill/>
              <a:miter lim="800000"/>
              <a:headEnd/>
              <a:tailEnd/>
            </a:ln>
          </p:spPr>
        </p:pic>
        <p:grpSp>
          <p:nvGrpSpPr>
            <p:cNvPr id="12" name="Group 13"/>
            <p:cNvGrpSpPr/>
            <p:nvPr/>
          </p:nvGrpSpPr>
          <p:grpSpPr>
            <a:xfrm>
              <a:off x="5522431" y="1219200"/>
              <a:ext cx="3621569" cy="369332"/>
              <a:chOff x="5065231" y="3352800"/>
              <a:chExt cx="3621569" cy="369332"/>
            </a:xfrm>
          </p:grpSpPr>
          <p:sp>
            <p:nvSpPr>
              <p:cNvPr id="13" name="TextBox 12"/>
              <p:cNvSpPr txBox="1"/>
              <p:nvPr/>
            </p:nvSpPr>
            <p:spPr>
              <a:xfrm>
                <a:off x="5065231" y="3352800"/>
                <a:ext cx="3621569" cy="369332"/>
              </a:xfrm>
              <a:prstGeom prst="rect">
                <a:avLst/>
              </a:prstGeom>
              <a:noFill/>
            </p:spPr>
            <p:txBody>
              <a:bodyPr wrap="none" rtlCol="0">
                <a:spAutoFit/>
              </a:bodyPr>
              <a:lstStyle/>
              <a:p>
                <a:r>
                  <a:rPr lang="en-US" dirty="0" smtClean="0"/>
                  <a:t>In circle O, AB is congruent to CD</a:t>
                </a:r>
                <a:endParaRPr lang="en-US" dirty="0"/>
              </a:p>
            </p:txBody>
          </p:sp>
          <p:cxnSp>
            <p:nvCxnSpPr>
              <p:cNvPr id="14" name="Straight Connector 13"/>
              <p:cNvCxnSpPr/>
              <p:nvPr/>
            </p:nvCxnSpPr>
            <p:spPr>
              <a:xfrm>
                <a:off x="6296890" y="3415145"/>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229600" y="3415145"/>
                <a:ext cx="304800" cy="0"/>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5558190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Accelerated Coordinate Algebra/Analytic Geometry A</a:t>
            </a:r>
            <a:br>
              <a:rPr lang="en-US" sz="3200" dirty="0" smtClean="0"/>
            </a:br>
            <a:r>
              <a:rPr lang="en-US" sz="3200" dirty="0" smtClean="0"/>
              <a:t>Unit 7: Similarity, Congruence, and Proofs</a:t>
            </a:r>
            <a:r>
              <a:rPr lang="en-US" sz="4000" dirty="0" smtClean="0"/>
              <a:t/>
            </a:r>
            <a:br>
              <a:rPr lang="en-US" sz="4000" dirty="0" smtClean="0"/>
            </a:br>
            <a:r>
              <a:rPr lang="en-US" sz="2400" dirty="0" smtClean="0"/>
              <a:t>October 25, 2012</a:t>
            </a:r>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219200"/>
            <a:ext cx="5943600" cy="5257800"/>
          </a:xfrm>
        </p:spPr>
        <p:txBody>
          <a:bodyPr/>
          <a:lstStyle/>
          <a:p>
            <a:pPr algn="l">
              <a:buFont typeface="Arial" pitchFamily="34" charset="0"/>
              <a:buChar char="•"/>
            </a:pPr>
            <a:r>
              <a:rPr lang="en-US" dirty="0">
                <a:solidFill>
                  <a:schemeClr val="tx1"/>
                </a:solidFill>
              </a:rPr>
              <a:t>Deepen understanding of transformations.</a:t>
            </a:r>
          </a:p>
          <a:p>
            <a:pPr algn="l">
              <a:buFont typeface="Arial" pitchFamily="34" charset="0"/>
              <a:buChar char="•"/>
            </a:pPr>
            <a:r>
              <a:rPr lang="en-US" dirty="0">
                <a:solidFill>
                  <a:schemeClr val="tx1"/>
                </a:solidFill>
                <a:latin typeface="Arial Narrow" pitchFamily="34" charset="0"/>
              </a:rPr>
              <a:t>Develop understanding of congruence and similar figures.</a:t>
            </a:r>
          </a:p>
          <a:p>
            <a:pPr algn="l">
              <a:buFont typeface="Arial" pitchFamily="34" charset="0"/>
              <a:buChar char="•"/>
            </a:pPr>
            <a:r>
              <a:rPr lang="en-US" dirty="0">
                <a:solidFill>
                  <a:schemeClr val="tx1"/>
                </a:solidFill>
                <a:latin typeface="Arial Narrow" pitchFamily="34" charset="0"/>
              </a:rPr>
              <a:t>Develop understanding of geometric proof.</a:t>
            </a:r>
          </a:p>
          <a:p>
            <a:pPr algn="l">
              <a:buFont typeface="Arial" pitchFamily="34" charset="0"/>
              <a:buChar char="•"/>
            </a:pPr>
            <a:r>
              <a:rPr lang="en-US" dirty="0" smtClean="0">
                <a:solidFill>
                  <a:schemeClr val="tx1"/>
                </a:solidFill>
              </a:rPr>
              <a:t> Standards for Mathematical Practice.</a:t>
            </a: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1219200"/>
            <a:ext cx="5943600" cy="5257800"/>
          </a:xfrm>
        </p:spPr>
        <p:txBody>
          <a:bodyPr/>
          <a:lstStyle/>
          <a:p>
            <a:pPr lvl="1" algn="l">
              <a:buFont typeface="Arial" pitchFamily="34" charset="0"/>
              <a:buChar char="•"/>
            </a:pPr>
            <a:r>
              <a:rPr lang="en-US" dirty="0" smtClean="0">
                <a:solidFill>
                  <a:schemeClr val="tx1"/>
                </a:solidFill>
              </a:rPr>
              <a:t> K-8</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a:t>
            </a:r>
            <a:r>
              <a:rPr lang="en-US" dirty="0">
                <a:solidFill>
                  <a:schemeClr val="tx1"/>
                </a:solidFill>
              </a:rPr>
              <a:t>Identification of figures in different orientations</a:t>
            </a:r>
          </a:p>
          <a:p>
            <a:pPr lvl="2" algn="l">
              <a:buFont typeface="Wingdings" pitchFamily="2" charset="2"/>
              <a:buChar char="Ø"/>
            </a:pPr>
            <a:r>
              <a:rPr lang="en-US" dirty="0">
                <a:solidFill>
                  <a:schemeClr val="tx1"/>
                </a:solidFill>
              </a:rPr>
              <a:t> Ratios and proportions</a:t>
            </a:r>
          </a:p>
          <a:p>
            <a:pPr lvl="2" algn="l">
              <a:buFont typeface="Wingdings" pitchFamily="2" charset="2"/>
              <a:buChar char="Ø"/>
            </a:pPr>
            <a:r>
              <a:rPr lang="en-US" dirty="0">
                <a:solidFill>
                  <a:schemeClr val="tx1"/>
                </a:solidFill>
              </a:rPr>
              <a:t> Drawing of geometric figures with specific characteristics</a:t>
            </a:r>
          </a:p>
          <a:p>
            <a:pPr lvl="2" algn="l">
              <a:buFont typeface="Wingdings" pitchFamily="2" charset="2"/>
              <a:buChar char="Ø"/>
            </a:pPr>
            <a:r>
              <a:rPr lang="en-US" dirty="0">
                <a:solidFill>
                  <a:schemeClr val="tx1"/>
                </a:solidFill>
              </a:rPr>
              <a:t>Transformations</a:t>
            </a:r>
          </a:p>
          <a:p>
            <a:pPr lvl="2" algn="l">
              <a:buFont typeface="Wingdings" pitchFamily="2" charset="2"/>
              <a:buChar char="Ø"/>
            </a:pPr>
            <a:r>
              <a:rPr lang="en-US" dirty="0">
                <a:solidFill>
                  <a:schemeClr val="tx1"/>
                </a:solidFill>
              </a:rPr>
              <a:t>Basic congruence and similarity</a:t>
            </a:r>
          </a:p>
          <a:p>
            <a:pPr lvl="1" algn="l">
              <a:buFont typeface="Arial" pitchFamily="34" charset="0"/>
              <a:buChar char="•"/>
            </a:pPr>
            <a:r>
              <a:rPr lang="en-US" dirty="0" smtClean="0">
                <a:solidFill>
                  <a:schemeClr val="tx1"/>
                </a:solidFill>
              </a:rPr>
              <a:t> 10</a:t>
            </a:r>
            <a:r>
              <a:rPr lang="en-US" baseline="30000" dirty="0" smtClean="0">
                <a:solidFill>
                  <a:schemeClr val="tx1"/>
                </a:solidFill>
              </a:rPr>
              <a:t>th</a:t>
            </a:r>
            <a:r>
              <a:rPr lang="en-US" dirty="0" smtClean="0">
                <a:solidFill>
                  <a:schemeClr val="tx1"/>
                </a:solidFill>
              </a:rPr>
              <a:t>-12</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a:t>
            </a:r>
            <a:r>
              <a:rPr lang="en-US" dirty="0">
                <a:solidFill>
                  <a:schemeClr val="tx1"/>
                </a:solidFill>
              </a:rPr>
              <a:t>Transformations of functions</a:t>
            </a:r>
          </a:p>
          <a:p>
            <a:pPr lvl="2" algn="l">
              <a:buFont typeface="Wingdings" pitchFamily="2" charset="2"/>
              <a:buChar char="Ø"/>
            </a:pPr>
            <a:r>
              <a:rPr lang="en-US" dirty="0">
                <a:solidFill>
                  <a:schemeClr val="tx1"/>
                </a:solidFill>
              </a:rPr>
              <a:t> Trigonometric Functions</a:t>
            </a: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marL="514350" indent="-514350" algn="l"/>
            <a:r>
              <a:rPr lang="en-US" sz="2900" dirty="0">
                <a:solidFill>
                  <a:schemeClr val="tx1"/>
                </a:solidFill>
              </a:rPr>
              <a:t>AB </a:t>
            </a:r>
            <a:r>
              <a:rPr lang="en-US" sz="2800" dirty="0">
                <a:solidFill>
                  <a:schemeClr val="tx1"/>
                </a:solidFill>
                <a:latin typeface="Cambria Math"/>
                <a:ea typeface="Cambria Math"/>
                <a:sym typeface="Mathematica1"/>
              </a:rPr>
              <a:t>≅</a:t>
            </a:r>
            <a:r>
              <a:rPr lang="en-US" sz="2800" dirty="0">
                <a:solidFill>
                  <a:schemeClr val="tx1"/>
                </a:solidFill>
                <a:sym typeface="Mathematica1"/>
              </a:rPr>
              <a:t> DE, AC </a:t>
            </a:r>
            <a:r>
              <a:rPr lang="en-US" sz="2800" dirty="0">
                <a:solidFill>
                  <a:schemeClr val="tx1"/>
                </a:solidFill>
                <a:latin typeface="Cambria Math"/>
                <a:ea typeface="Cambria Math"/>
                <a:sym typeface="Mathematica1"/>
              </a:rPr>
              <a:t>≅</a:t>
            </a:r>
            <a:r>
              <a:rPr lang="en-US" sz="2800" dirty="0">
                <a:solidFill>
                  <a:schemeClr val="tx1"/>
                </a:solidFill>
                <a:sym typeface="Mathematica1"/>
              </a:rPr>
              <a:t> DF, BC </a:t>
            </a:r>
            <a:r>
              <a:rPr lang="en-US" sz="2800" dirty="0">
                <a:solidFill>
                  <a:schemeClr val="tx1"/>
                </a:solidFill>
                <a:latin typeface="Cambria Math"/>
                <a:ea typeface="Cambria Math"/>
                <a:sym typeface="Mathematica1"/>
              </a:rPr>
              <a:t>≅</a:t>
            </a:r>
            <a:r>
              <a:rPr lang="en-US" sz="2800" dirty="0">
                <a:solidFill>
                  <a:schemeClr val="tx1"/>
                </a:solidFill>
                <a:sym typeface="Mathematica1"/>
              </a:rPr>
              <a:t> EF.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r>
              <a:rPr lang="en-US" sz="2900" dirty="0">
                <a:solidFill>
                  <a:schemeClr val="tx1"/>
                </a:solidFill>
              </a:rPr>
              <a:t> </a:t>
            </a: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pic>
        <p:nvPicPr>
          <p:cNvPr id="12" name="Picture 1"/>
          <p:cNvPicPr>
            <a:picLocks noChangeAspect="1" noChangeArrowheads="1"/>
          </p:cNvPicPr>
          <p:nvPr/>
        </p:nvPicPr>
        <p:blipFill>
          <a:blip r:embed="rId4" cstate="print"/>
          <a:srcRect/>
          <a:stretch>
            <a:fillRect/>
          </a:stretch>
        </p:blipFill>
        <p:spPr bwMode="auto">
          <a:xfrm>
            <a:off x="1524000" y="2076450"/>
            <a:ext cx="6000750" cy="2724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marL="514350" indent="-514350" algn="l"/>
            <a:r>
              <a:rPr lang="en-US" sz="2900" dirty="0">
                <a:solidFill>
                  <a:schemeClr val="tx1"/>
                </a:solidFill>
              </a:rPr>
              <a:t>AB </a:t>
            </a:r>
            <a:r>
              <a:rPr lang="en-US" sz="2800" dirty="0">
                <a:solidFill>
                  <a:schemeClr val="tx1"/>
                </a:solidFill>
                <a:latin typeface="Cambria Math"/>
                <a:ea typeface="Cambria Math"/>
                <a:sym typeface="Mathematica1"/>
              </a:rPr>
              <a:t>≅</a:t>
            </a:r>
            <a:r>
              <a:rPr lang="en-US" sz="2800" dirty="0">
                <a:solidFill>
                  <a:schemeClr val="tx1"/>
                </a:solidFill>
                <a:sym typeface="Mathematica1"/>
              </a:rPr>
              <a:t> DE, AC </a:t>
            </a:r>
            <a:r>
              <a:rPr lang="en-US" sz="2800" dirty="0">
                <a:solidFill>
                  <a:schemeClr val="tx1"/>
                </a:solidFill>
                <a:latin typeface="Cambria Math"/>
                <a:ea typeface="Cambria Math"/>
                <a:sym typeface="Mathematica1"/>
              </a:rPr>
              <a:t>≅</a:t>
            </a:r>
            <a:r>
              <a:rPr lang="en-US" sz="2800" dirty="0">
                <a:solidFill>
                  <a:schemeClr val="tx1"/>
                </a:solidFill>
                <a:sym typeface="Mathematica1"/>
              </a:rPr>
              <a:t> DF, BC </a:t>
            </a:r>
            <a:r>
              <a:rPr lang="en-US" sz="2800" dirty="0">
                <a:solidFill>
                  <a:schemeClr val="tx1"/>
                </a:solidFill>
                <a:latin typeface="Cambria Math"/>
                <a:ea typeface="Cambria Math"/>
                <a:sym typeface="Mathematica1"/>
              </a:rPr>
              <a:t>≅</a:t>
            </a:r>
            <a:r>
              <a:rPr lang="en-US" sz="2800" dirty="0">
                <a:solidFill>
                  <a:schemeClr val="tx1"/>
                </a:solidFill>
                <a:sym typeface="Mathematica1"/>
              </a:rPr>
              <a:t> EF.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r>
              <a:rPr lang="en-US" sz="2900" dirty="0">
                <a:solidFill>
                  <a:schemeClr val="tx1"/>
                </a:solidFill>
              </a:rPr>
              <a:t> </a:t>
            </a: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r>
              <a:rPr lang="en-US" sz="2800" dirty="0">
                <a:solidFill>
                  <a:schemeClr val="tx1"/>
                </a:solidFill>
              </a:rPr>
              <a:t>Show that there is a translation of the plane which maps A to D</a:t>
            </a:r>
          </a:p>
          <a:p>
            <a:pPr marL="514350" indent="-514350"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pic>
        <p:nvPicPr>
          <p:cNvPr id="12" name="Picture 1"/>
          <p:cNvPicPr>
            <a:picLocks noChangeAspect="1" noChangeArrowheads="1"/>
          </p:cNvPicPr>
          <p:nvPr/>
        </p:nvPicPr>
        <p:blipFill>
          <a:blip r:embed="rId4" cstate="print"/>
          <a:srcRect/>
          <a:stretch>
            <a:fillRect/>
          </a:stretch>
        </p:blipFill>
        <p:spPr bwMode="auto">
          <a:xfrm>
            <a:off x="1524000" y="2076450"/>
            <a:ext cx="6000750" cy="2724150"/>
          </a:xfrm>
          <a:prstGeom prst="rect">
            <a:avLst/>
          </a:prstGeom>
          <a:noFill/>
          <a:ln w="9525">
            <a:noFill/>
            <a:miter lim="800000"/>
            <a:headEnd/>
            <a:tailEnd/>
          </a:ln>
        </p:spPr>
      </p:pic>
    </p:spTree>
    <p:extLst>
      <p:ext uri="{BB962C8B-B14F-4D97-AF65-F5344CB8AC3E}">
        <p14:creationId xmlns:p14="http://schemas.microsoft.com/office/powerpoint/2010/main" val="40661387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marL="514350" indent="-514350" algn="l"/>
            <a:r>
              <a:rPr lang="en-US" sz="2900" dirty="0">
                <a:solidFill>
                  <a:schemeClr val="tx1"/>
                </a:solidFill>
              </a:rPr>
              <a:t>AB </a:t>
            </a:r>
            <a:r>
              <a:rPr lang="en-US" sz="2800" dirty="0">
                <a:solidFill>
                  <a:schemeClr val="tx1"/>
                </a:solidFill>
                <a:latin typeface="Cambria Math"/>
                <a:ea typeface="Cambria Math"/>
                <a:sym typeface="Mathematica1"/>
              </a:rPr>
              <a:t>≅</a:t>
            </a:r>
            <a:r>
              <a:rPr lang="en-US" sz="2800" dirty="0">
                <a:solidFill>
                  <a:schemeClr val="tx1"/>
                </a:solidFill>
                <a:sym typeface="Mathematica1"/>
              </a:rPr>
              <a:t> DE, AC </a:t>
            </a:r>
            <a:r>
              <a:rPr lang="en-US" sz="2800" dirty="0">
                <a:solidFill>
                  <a:schemeClr val="tx1"/>
                </a:solidFill>
                <a:latin typeface="Cambria Math"/>
                <a:ea typeface="Cambria Math"/>
                <a:sym typeface="Mathematica1"/>
              </a:rPr>
              <a:t>≅</a:t>
            </a:r>
            <a:r>
              <a:rPr lang="en-US" sz="2800" dirty="0">
                <a:solidFill>
                  <a:schemeClr val="tx1"/>
                </a:solidFill>
                <a:sym typeface="Mathematica1"/>
              </a:rPr>
              <a:t> DF, BC </a:t>
            </a:r>
            <a:r>
              <a:rPr lang="en-US" sz="2800" dirty="0">
                <a:solidFill>
                  <a:schemeClr val="tx1"/>
                </a:solidFill>
                <a:latin typeface="Cambria Math"/>
                <a:ea typeface="Cambria Math"/>
                <a:sym typeface="Mathematica1"/>
              </a:rPr>
              <a:t>≅</a:t>
            </a:r>
            <a:r>
              <a:rPr lang="en-US" sz="2800" dirty="0">
                <a:solidFill>
                  <a:schemeClr val="tx1"/>
                </a:solidFill>
                <a:sym typeface="Mathematica1"/>
              </a:rPr>
              <a:t> EF.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r>
              <a:rPr lang="en-US" sz="2900" dirty="0">
                <a:solidFill>
                  <a:schemeClr val="tx1"/>
                </a:solidFill>
              </a:rPr>
              <a:t> </a:t>
            </a: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r>
              <a:rPr lang="en-US" sz="2800" dirty="0">
                <a:solidFill>
                  <a:schemeClr val="tx1"/>
                </a:solidFill>
              </a:rPr>
              <a:t>Show that there is a translation of the plane which maps A to D</a:t>
            </a:r>
          </a:p>
          <a:p>
            <a:pPr marL="514350" indent="-514350"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pic>
        <p:nvPicPr>
          <p:cNvPr id="7" name="Picture 2"/>
          <p:cNvPicPr>
            <a:picLocks noChangeAspect="1" noChangeArrowheads="1"/>
          </p:cNvPicPr>
          <p:nvPr/>
        </p:nvPicPr>
        <p:blipFill>
          <a:blip r:embed="rId4" cstate="print"/>
          <a:srcRect/>
          <a:stretch>
            <a:fillRect/>
          </a:stretch>
        </p:blipFill>
        <p:spPr bwMode="auto">
          <a:xfrm>
            <a:off x="1671638" y="2185988"/>
            <a:ext cx="5800725" cy="2486025"/>
          </a:xfrm>
          <a:prstGeom prst="rect">
            <a:avLst/>
          </a:prstGeom>
          <a:noFill/>
          <a:ln w="9525">
            <a:noFill/>
            <a:miter lim="800000"/>
            <a:headEnd/>
            <a:tailEnd/>
          </a:ln>
        </p:spPr>
      </p:pic>
    </p:spTree>
    <p:extLst>
      <p:ext uri="{BB962C8B-B14F-4D97-AF65-F5344CB8AC3E}">
        <p14:creationId xmlns:p14="http://schemas.microsoft.com/office/powerpoint/2010/main" val="29541403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1581150" y="1676400"/>
            <a:ext cx="5981700" cy="3448050"/>
          </a:xfrm>
          <a:prstGeom prst="rect">
            <a:avLst/>
          </a:prstGeom>
          <a:noFill/>
          <a:ln w="9525">
            <a:noFill/>
            <a:miter lim="800000"/>
            <a:headEnd/>
            <a:tailEnd/>
          </a:ln>
        </p:spPr>
      </p:pic>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143000"/>
            <a:ext cx="8305800" cy="4495800"/>
          </a:xfrm>
        </p:spPr>
        <p:txBody>
          <a:bodyPr/>
          <a:lstStyle/>
          <a:p>
            <a:pPr algn="l"/>
            <a:r>
              <a:rPr lang="en-US" sz="2800" dirty="0">
                <a:solidFill>
                  <a:schemeClr val="tx1"/>
                </a:solidFill>
              </a:rPr>
              <a:t>AB</a:t>
            </a:r>
            <a:r>
              <a:rPr lang="en-US" sz="36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DE, AC </a:t>
            </a:r>
            <a:r>
              <a:rPr lang="en-US" sz="2800" dirty="0">
                <a:solidFill>
                  <a:schemeClr val="tx1"/>
                </a:solidFill>
                <a:latin typeface="Cambria Math"/>
                <a:ea typeface="Cambria Math"/>
                <a:sym typeface="Mathematica1"/>
              </a:rPr>
              <a:t>≅</a:t>
            </a:r>
            <a:r>
              <a:rPr lang="en-US" sz="2800" dirty="0">
                <a:solidFill>
                  <a:schemeClr val="tx1"/>
                </a:solidFill>
                <a:sym typeface="Mathematica1"/>
              </a:rPr>
              <a:t> DF, BC </a:t>
            </a:r>
            <a:r>
              <a:rPr lang="en-US" sz="2800" dirty="0">
                <a:solidFill>
                  <a:schemeClr val="tx1"/>
                </a:solidFill>
                <a:latin typeface="Cambria Math"/>
                <a:ea typeface="Cambria Math"/>
                <a:sym typeface="Mathematica1"/>
              </a:rPr>
              <a:t>≅</a:t>
            </a:r>
            <a:r>
              <a:rPr lang="en-US" sz="2800" dirty="0">
                <a:solidFill>
                  <a:schemeClr val="tx1"/>
                </a:solidFill>
                <a:sym typeface="Mathematica1"/>
              </a:rPr>
              <a:t> EF.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1200" dirty="0">
              <a:solidFill>
                <a:schemeClr val="tx1"/>
              </a:solidFill>
              <a:sym typeface="Mathematica1"/>
            </a:endParaRPr>
          </a:p>
          <a:p>
            <a:pPr algn="l"/>
            <a:endParaRPr lang="en-US" sz="2000" dirty="0" smtClean="0">
              <a:solidFill>
                <a:schemeClr val="tx1"/>
              </a:solidFill>
              <a:sym typeface="Mathematica1"/>
            </a:endParaRPr>
          </a:p>
          <a:p>
            <a:pPr marL="514350" indent="-514350"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spTree>
    <p:extLst>
      <p:ext uri="{BB962C8B-B14F-4D97-AF65-F5344CB8AC3E}">
        <p14:creationId xmlns:p14="http://schemas.microsoft.com/office/powerpoint/2010/main" val="11758104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1581150" y="1676400"/>
            <a:ext cx="5981700" cy="3448050"/>
          </a:xfrm>
          <a:prstGeom prst="rect">
            <a:avLst/>
          </a:prstGeom>
          <a:noFill/>
          <a:ln w="9525">
            <a:noFill/>
            <a:miter lim="800000"/>
            <a:headEnd/>
            <a:tailEnd/>
          </a:ln>
        </p:spPr>
      </p:pic>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143000"/>
            <a:ext cx="8305800" cy="4495800"/>
          </a:xfrm>
        </p:spPr>
        <p:txBody>
          <a:bodyPr/>
          <a:lstStyle/>
          <a:p>
            <a:pPr algn="l"/>
            <a:r>
              <a:rPr lang="en-US" sz="2800" dirty="0">
                <a:solidFill>
                  <a:schemeClr val="tx1"/>
                </a:solidFill>
              </a:rPr>
              <a:t>AB</a:t>
            </a:r>
            <a:r>
              <a:rPr lang="en-US" sz="36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DE, AC </a:t>
            </a:r>
            <a:r>
              <a:rPr lang="en-US" sz="2800" dirty="0">
                <a:solidFill>
                  <a:schemeClr val="tx1"/>
                </a:solidFill>
                <a:latin typeface="Cambria Math"/>
                <a:ea typeface="Cambria Math"/>
                <a:sym typeface="Mathematica1"/>
              </a:rPr>
              <a:t>≅</a:t>
            </a:r>
            <a:r>
              <a:rPr lang="en-US" sz="2800" dirty="0">
                <a:solidFill>
                  <a:schemeClr val="tx1"/>
                </a:solidFill>
                <a:sym typeface="Mathematica1"/>
              </a:rPr>
              <a:t> DF, BC </a:t>
            </a:r>
            <a:r>
              <a:rPr lang="en-US" sz="2800" dirty="0">
                <a:solidFill>
                  <a:schemeClr val="tx1"/>
                </a:solidFill>
                <a:latin typeface="Cambria Math"/>
                <a:ea typeface="Cambria Math"/>
                <a:sym typeface="Mathematica1"/>
              </a:rPr>
              <a:t>≅</a:t>
            </a:r>
            <a:r>
              <a:rPr lang="en-US" sz="2800" dirty="0">
                <a:solidFill>
                  <a:schemeClr val="tx1"/>
                </a:solidFill>
                <a:sym typeface="Mathematica1"/>
              </a:rPr>
              <a:t> EF.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1200" dirty="0">
              <a:solidFill>
                <a:schemeClr val="tx1"/>
              </a:solidFill>
              <a:sym typeface="Mathematica1"/>
            </a:endParaRPr>
          </a:p>
          <a:p>
            <a:pPr algn="l"/>
            <a:endParaRPr lang="en-US" sz="2000" dirty="0" smtClean="0">
              <a:solidFill>
                <a:schemeClr val="tx1"/>
              </a:solidFill>
              <a:sym typeface="Mathematica1"/>
            </a:endParaRPr>
          </a:p>
          <a:p>
            <a:pPr algn="l"/>
            <a:r>
              <a:rPr lang="en-US" sz="2800" dirty="0" smtClean="0">
                <a:solidFill>
                  <a:schemeClr val="tx1"/>
                </a:solidFill>
                <a:sym typeface="Mathematica1"/>
              </a:rPr>
              <a:t>Show </a:t>
            </a:r>
            <a:r>
              <a:rPr lang="en-US" sz="2800" dirty="0">
                <a:solidFill>
                  <a:schemeClr val="tx1"/>
                </a:solidFill>
                <a:sym typeface="Mathematica1"/>
              </a:rPr>
              <a:t>that there is a rotation of the plane which does not move D and which maps B</a:t>
            </a:r>
            <a:r>
              <a:rPr lang="en-US" sz="2800" dirty="0">
                <a:solidFill>
                  <a:schemeClr val="tx1"/>
                </a:solidFill>
                <a:latin typeface="Book Antiqua" pitchFamily="18" charset="0"/>
                <a:sym typeface="Mathematica1"/>
              </a:rPr>
              <a:t>’</a:t>
            </a:r>
            <a:r>
              <a:rPr lang="en-US" sz="2800" dirty="0">
                <a:solidFill>
                  <a:schemeClr val="tx1"/>
                </a:solidFill>
                <a:sym typeface="Mathematica1"/>
              </a:rPr>
              <a:t> to E.</a:t>
            </a:r>
          </a:p>
          <a:p>
            <a:pPr marL="514350" indent="-514350"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spTree>
    <p:extLst>
      <p:ext uri="{BB962C8B-B14F-4D97-AF65-F5344CB8AC3E}">
        <p14:creationId xmlns:p14="http://schemas.microsoft.com/office/powerpoint/2010/main" val="41250516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print"/>
          <a:srcRect/>
          <a:stretch>
            <a:fillRect/>
          </a:stretch>
        </p:blipFill>
        <p:spPr bwMode="auto">
          <a:xfrm>
            <a:off x="1428750" y="1795463"/>
            <a:ext cx="6286500" cy="3267075"/>
          </a:xfrm>
          <a:prstGeom prst="rect">
            <a:avLst/>
          </a:prstGeom>
          <a:noFill/>
          <a:ln w="9525">
            <a:noFill/>
            <a:miter lim="800000"/>
            <a:headEnd/>
            <a:tailEnd/>
          </a:ln>
        </p:spPr>
      </p:pic>
      <p:sp>
        <p:nvSpPr>
          <p:cNvPr id="3" name="Subtitle 2"/>
          <p:cNvSpPr>
            <a:spLocks noGrp="1"/>
          </p:cNvSpPr>
          <p:nvPr>
            <p:ph type="subTitle" idx="1"/>
          </p:nvPr>
        </p:nvSpPr>
        <p:spPr>
          <a:xfrm>
            <a:off x="381000" y="1143000"/>
            <a:ext cx="8305800" cy="4495800"/>
          </a:xfrm>
        </p:spPr>
        <p:txBody>
          <a:bodyPr/>
          <a:lstStyle/>
          <a:p>
            <a:pPr algn="l"/>
            <a:r>
              <a:rPr lang="en-US" sz="2800" dirty="0">
                <a:solidFill>
                  <a:schemeClr val="tx1"/>
                </a:solidFill>
              </a:rPr>
              <a:t>AB</a:t>
            </a:r>
            <a:r>
              <a:rPr lang="en-US" sz="36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DE, AC </a:t>
            </a:r>
            <a:r>
              <a:rPr lang="en-US" sz="2800" dirty="0">
                <a:solidFill>
                  <a:schemeClr val="tx1"/>
                </a:solidFill>
                <a:latin typeface="Cambria Math"/>
                <a:ea typeface="Cambria Math"/>
                <a:sym typeface="Mathematica1"/>
              </a:rPr>
              <a:t>≅</a:t>
            </a:r>
            <a:r>
              <a:rPr lang="en-US" sz="2800" dirty="0">
                <a:solidFill>
                  <a:schemeClr val="tx1"/>
                </a:solidFill>
                <a:sym typeface="Mathematica1"/>
              </a:rPr>
              <a:t> DF, BC </a:t>
            </a:r>
            <a:r>
              <a:rPr lang="en-US" sz="2800" dirty="0">
                <a:solidFill>
                  <a:schemeClr val="tx1"/>
                </a:solidFill>
                <a:latin typeface="Cambria Math"/>
                <a:ea typeface="Cambria Math"/>
                <a:sym typeface="Mathematica1"/>
              </a:rPr>
              <a:t>≅</a:t>
            </a:r>
            <a:r>
              <a:rPr lang="en-US" sz="2800" dirty="0">
                <a:solidFill>
                  <a:schemeClr val="tx1"/>
                </a:solidFill>
                <a:sym typeface="Mathematica1"/>
              </a:rPr>
              <a:t> EF.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1200" dirty="0">
              <a:solidFill>
                <a:schemeClr val="tx1"/>
              </a:solidFill>
              <a:sym typeface="Mathematica1"/>
            </a:endParaRPr>
          </a:p>
          <a:p>
            <a:pPr algn="l"/>
            <a:endParaRPr lang="en-US" sz="2000" dirty="0" smtClean="0">
              <a:solidFill>
                <a:schemeClr val="tx1"/>
              </a:solidFill>
              <a:sym typeface="Mathematica1"/>
            </a:endParaRPr>
          </a:p>
          <a:p>
            <a:pPr algn="l"/>
            <a:r>
              <a:rPr lang="en-US" sz="2800" dirty="0" smtClean="0">
                <a:solidFill>
                  <a:schemeClr val="tx1"/>
                </a:solidFill>
                <a:sym typeface="Mathematica1"/>
              </a:rPr>
              <a:t>Show </a:t>
            </a:r>
            <a:r>
              <a:rPr lang="en-US" sz="2800" dirty="0">
                <a:solidFill>
                  <a:schemeClr val="tx1"/>
                </a:solidFill>
                <a:sym typeface="Mathematica1"/>
              </a:rPr>
              <a:t>that there is a rotation of the plane which does not move D and which maps B</a:t>
            </a:r>
            <a:r>
              <a:rPr lang="en-US" sz="2800" dirty="0">
                <a:solidFill>
                  <a:schemeClr val="tx1"/>
                </a:solidFill>
                <a:latin typeface="Book Antiqua" pitchFamily="18" charset="0"/>
                <a:sym typeface="Mathematica1"/>
              </a:rPr>
              <a:t>’</a:t>
            </a:r>
            <a:r>
              <a:rPr lang="en-US" sz="2800" dirty="0">
                <a:solidFill>
                  <a:schemeClr val="tx1"/>
                </a:solidFill>
                <a:sym typeface="Mathematica1"/>
              </a:rPr>
              <a:t> to E.</a:t>
            </a:r>
          </a:p>
          <a:p>
            <a:pPr marL="514350" indent="-514350" algn="l"/>
            <a:endParaRPr lang="en-US" sz="2800" dirty="0">
              <a:solidFill>
                <a:schemeClr val="tx1"/>
              </a:solidFill>
            </a:endParaRPr>
          </a:p>
        </p:txBody>
      </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spTree>
    <p:extLst>
      <p:ext uri="{BB962C8B-B14F-4D97-AF65-F5344CB8AC3E}">
        <p14:creationId xmlns:p14="http://schemas.microsoft.com/office/powerpoint/2010/main" val="22970049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1143000"/>
            <a:ext cx="8305800" cy="4495800"/>
          </a:xfrm>
        </p:spPr>
        <p:txBody>
          <a:bodyPr/>
          <a:lstStyle/>
          <a:p>
            <a:pPr algn="l"/>
            <a:r>
              <a:rPr lang="en-US" sz="2800" dirty="0">
                <a:solidFill>
                  <a:schemeClr val="tx1"/>
                </a:solidFill>
              </a:rPr>
              <a:t>AB</a:t>
            </a:r>
            <a:r>
              <a:rPr lang="en-US" sz="3600" dirty="0">
                <a:solidFill>
                  <a:schemeClr val="tx1"/>
                </a:solidFill>
              </a:rPr>
              <a:t> </a:t>
            </a:r>
            <a:r>
              <a:rPr lang="en-US" sz="2800" dirty="0">
                <a:solidFill>
                  <a:schemeClr val="tx1"/>
                </a:solidFill>
                <a:latin typeface="Cambria Math"/>
                <a:ea typeface="Cambria Math"/>
                <a:sym typeface="Mathematica1"/>
              </a:rPr>
              <a:t>≅</a:t>
            </a:r>
            <a:r>
              <a:rPr lang="en-US" sz="2800" dirty="0">
                <a:solidFill>
                  <a:schemeClr val="tx1"/>
                </a:solidFill>
                <a:sym typeface="Mathematica1"/>
              </a:rPr>
              <a:t> DE, AC </a:t>
            </a:r>
            <a:r>
              <a:rPr lang="en-US" sz="2800" dirty="0">
                <a:solidFill>
                  <a:schemeClr val="tx1"/>
                </a:solidFill>
                <a:latin typeface="Cambria Math"/>
                <a:ea typeface="Cambria Math"/>
                <a:sym typeface="Mathematica1"/>
              </a:rPr>
              <a:t>≅</a:t>
            </a:r>
            <a:r>
              <a:rPr lang="en-US" sz="2800" dirty="0">
                <a:solidFill>
                  <a:schemeClr val="tx1"/>
                </a:solidFill>
                <a:sym typeface="Mathematica1"/>
              </a:rPr>
              <a:t> DF, BC </a:t>
            </a:r>
            <a:r>
              <a:rPr lang="en-US" sz="2800" dirty="0">
                <a:solidFill>
                  <a:schemeClr val="tx1"/>
                </a:solidFill>
                <a:latin typeface="Cambria Math"/>
                <a:ea typeface="Cambria Math"/>
                <a:sym typeface="Mathematica1"/>
              </a:rPr>
              <a:t>≅</a:t>
            </a:r>
            <a:r>
              <a:rPr lang="en-US" sz="2800" dirty="0">
                <a:solidFill>
                  <a:schemeClr val="tx1"/>
                </a:solidFill>
                <a:sym typeface="Mathematica1"/>
              </a:rPr>
              <a:t> EF.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1200" dirty="0">
              <a:solidFill>
                <a:schemeClr val="tx1"/>
              </a:solidFill>
              <a:sym typeface="Mathematica1"/>
            </a:endParaRPr>
          </a:p>
          <a:p>
            <a:pPr algn="l"/>
            <a:endParaRPr lang="en-US" sz="2000" dirty="0" smtClean="0">
              <a:solidFill>
                <a:schemeClr val="tx1"/>
              </a:solidFill>
              <a:sym typeface="Mathematica1"/>
            </a:endParaRPr>
          </a:p>
          <a:p>
            <a:pPr marL="514350" indent="-514350" algn="l"/>
            <a:endParaRPr lang="en-US" sz="2800" dirty="0">
              <a:solidFill>
                <a:schemeClr val="tx1"/>
              </a:solidFill>
            </a:endParaRPr>
          </a:p>
        </p:txBody>
      </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pic>
        <p:nvPicPr>
          <p:cNvPr id="8" name="Picture 2"/>
          <p:cNvPicPr>
            <a:picLocks noChangeAspect="1" noChangeArrowheads="1"/>
          </p:cNvPicPr>
          <p:nvPr/>
        </p:nvPicPr>
        <p:blipFill>
          <a:blip r:embed="rId4" cstate="print"/>
          <a:srcRect/>
          <a:stretch>
            <a:fillRect/>
          </a:stretch>
        </p:blipFill>
        <p:spPr bwMode="auto">
          <a:xfrm>
            <a:off x="1728788" y="1776413"/>
            <a:ext cx="5686425" cy="3305175"/>
          </a:xfrm>
          <a:prstGeom prst="rect">
            <a:avLst/>
          </a:prstGeom>
          <a:noFill/>
          <a:ln w="9525">
            <a:noFill/>
            <a:miter lim="800000"/>
            <a:headEnd/>
            <a:tailEnd/>
          </a:ln>
        </p:spPr>
      </p:pic>
    </p:spTree>
    <p:extLst>
      <p:ext uri="{BB962C8B-B14F-4D97-AF65-F5344CB8AC3E}">
        <p14:creationId xmlns:p14="http://schemas.microsoft.com/office/powerpoint/2010/main" val="7406605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1143000"/>
            <a:ext cx="8305800" cy="4495800"/>
          </a:xfrm>
        </p:spPr>
        <p:txBody>
          <a:bodyPr/>
          <a:lstStyle/>
          <a:p>
            <a:pPr algn="l"/>
            <a:r>
              <a:rPr lang="en-US" sz="2900" dirty="0">
                <a:solidFill>
                  <a:schemeClr val="tx1"/>
                </a:solidFill>
              </a:rPr>
              <a:t>AB </a:t>
            </a:r>
            <a:r>
              <a:rPr lang="en-US" sz="2800" dirty="0">
                <a:solidFill>
                  <a:schemeClr val="tx1"/>
                </a:solidFill>
                <a:latin typeface="Cambria Math"/>
                <a:ea typeface="Cambria Math"/>
                <a:sym typeface="Mathematica1"/>
              </a:rPr>
              <a:t>≅</a:t>
            </a:r>
            <a:r>
              <a:rPr lang="en-US" sz="2800" dirty="0">
                <a:solidFill>
                  <a:schemeClr val="tx1"/>
                </a:solidFill>
                <a:sym typeface="Mathematica1"/>
              </a:rPr>
              <a:t> DE, AC </a:t>
            </a:r>
            <a:r>
              <a:rPr lang="en-US" sz="2800" dirty="0">
                <a:solidFill>
                  <a:schemeClr val="tx1"/>
                </a:solidFill>
                <a:latin typeface="Cambria Math"/>
                <a:ea typeface="Cambria Math"/>
                <a:sym typeface="Mathematica1"/>
              </a:rPr>
              <a:t>≅</a:t>
            </a:r>
            <a:r>
              <a:rPr lang="en-US" sz="2800" dirty="0">
                <a:solidFill>
                  <a:schemeClr val="tx1"/>
                </a:solidFill>
                <a:sym typeface="Mathematica1"/>
              </a:rPr>
              <a:t> DF, BC </a:t>
            </a:r>
            <a:r>
              <a:rPr lang="en-US" sz="2800" dirty="0">
                <a:solidFill>
                  <a:schemeClr val="tx1"/>
                </a:solidFill>
                <a:latin typeface="Cambria Math"/>
                <a:ea typeface="Cambria Math"/>
                <a:sym typeface="Mathematica1"/>
              </a:rPr>
              <a:t>≅</a:t>
            </a:r>
            <a:r>
              <a:rPr lang="en-US" sz="2800" dirty="0">
                <a:solidFill>
                  <a:schemeClr val="tx1"/>
                </a:solidFill>
                <a:sym typeface="Mathematica1"/>
              </a:rPr>
              <a:t> EF.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smtClean="0">
              <a:solidFill>
                <a:schemeClr val="tx1"/>
              </a:solidFill>
              <a:sym typeface="Mathematica1"/>
            </a:endParaRPr>
          </a:p>
          <a:p>
            <a:pPr algn="l"/>
            <a:endParaRPr lang="en-US" sz="1200" dirty="0">
              <a:solidFill>
                <a:schemeClr val="tx1"/>
              </a:solidFill>
              <a:sym typeface="Mathematica1"/>
            </a:endParaRPr>
          </a:p>
          <a:p>
            <a:pPr algn="l"/>
            <a:r>
              <a:rPr lang="en-US" sz="2800" dirty="0">
                <a:solidFill>
                  <a:schemeClr val="tx1"/>
                </a:solidFill>
                <a:sym typeface="Mathematica1"/>
              </a:rPr>
              <a:t>Show that there is a reflection of the plane which does not move D or E and which maps C</a:t>
            </a:r>
            <a:r>
              <a:rPr lang="en-US" sz="2800" dirty="0">
                <a:solidFill>
                  <a:schemeClr val="tx1"/>
                </a:solidFill>
                <a:latin typeface="Book Antiqua" pitchFamily="18" charset="0"/>
                <a:sym typeface="Mathematica1"/>
              </a:rPr>
              <a:t>’’</a:t>
            </a:r>
            <a:r>
              <a:rPr lang="en-US" sz="2800" dirty="0">
                <a:solidFill>
                  <a:schemeClr val="tx1"/>
                </a:solidFill>
                <a:sym typeface="Mathematica1"/>
              </a:rPr>
              <a:t> to F.</a:t>
            </a:r>
          </a:p>
        </p:txBody>
      </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pic>
        <p:nvPicPr>
          <p:cNvPr id="8" name="Picture 2"/>
          <p:cNvPicPr>
            <a:picLocks noChangeAspect="1" noChangeArrowheads="1"/>
          </p:cNvPicPr>
          <p:nvPr/>
        </p:nvPicPr>
        <p:blipFill>
          <a:blip r:embed="rId4" cstate="print"/>
          <a:srcRect/>
          <a:stretch>
            <a:fillRect/>
          </a:stretch>
        </p:blipFill>
        <p:spPr bwMode="auto">
          <a:xfrm>
            <a:off x="1728788" y="1776413"/>
            <a:ext cx="5686425" cy="3305175"/>
          </a:xfrm>
          <a:prstGeom prst="rect">
            <a:avLst/>
          </a:prstGeom>
          <a:noFill/>
          <a:ln w="9525">
            <a:noFill/>
            <a:miter lim="800000"/>
            <a:headEnd/>
            <a:tailEnd/>
          </a:ln>
        </p:spPr>
      </p:pic>
    </p:spTree>
    <p:extLst>
      <p:ext uri="{BB962C8B-B14F-4D97-AF65-F5344CB8AC3E}">
        <p14:creationId xmlns:p14="http://schemas.microsoft.com/office/powerpoint/2010/main" val="2879858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761999"/>
          </a:xfrm>
          <a:solidFill>
            <a:schemeClr val="bg2">
              <a:lumMod val="75000"/>
            </a:schemeClr>
          </a:solidFill>
          <a:scene3d>
            <a:camera prst="orthographicFront"/>
            <a:lightRig rig="threePt" dir="t"/>
          </a:scene3d>
          <a:sp3d>
            <a:bevelT w="165100" prst="coolSlant"/>
          </a:sp3d>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Intent and focus of Unit 7 webinar.</a:t>
            </a:r>
          </a:p>
          <a:p>
            <a:pPr algn="l">
              <a:buFont typeface="Arial" pitchFamily="34" charset="0"/>
              <a:buChar char="•"/>
            </a:pPr>
            <a:r>
              <a:rPr lang="en-US" sz="2600" dirty="0" smtClean="0">
                <a:solidFill>
                  <a:schemeClr val="tx1"/>
                </a:solidFill>
                <a:latin typeface="Arial Narrow" pitchFamily="34" charset="0"/>
              </a:rPr>
              <a:t> Framework tasks.</a:t>
            </a:r>
          </a:p>
          <a:p>
            <a:pPr algn="l">
              <a:buFont typeface="Arial" pitchFamily="34" charset="0"/>
              <a:buChar char="•"/>
            </a:pPr>
            <a:r>
              <a:rPr lang="en-US" sz="2600" dirty="0" smtClean="0">
                <a:solidFill>
                  <a:schemeClr val="tx1"/>
                </a:solidFill>
                <a:latin typeface="Arial Narrow" pitchFamily="34" charset="0"/>
              </a:rPr>
              <a:t> GPB sessions on Georgiastandards.org.</a:t>
            </a:r>
          </a:p>
          <a:p>
            <a:pPr algn="l">
              <a:buFont typeface="Arial" pitchFamily="34" charset="0"/>
              <a:buChar char="•"/>
            </a:pPr>
            <a:r>
              <a:rPr lang="en-US" sz="2600" dirty="0" smtClean="0">
                <a:solidFill>
                  <a:schemeClr val="tx1"/>
                </a:solidFill>
                <a:latin typeface="Arial Narrow" pitchFamily="34" charset="0"/>
              </a:rPr>
              <a:t> Standards for Mathematical Practice. </a:t>
            </a:r>
          </a:p>
          <a:p>
            <a:pPr algn="l">
              <a:buFont typeface="Arial" pitchFamily="34" charset="0"/>
              <a:buChar char="•"/>
            </a:pPr>
            <a:r>
              <a:rPr lang="en-US" sz="2600" dirty="0" smtClean="0">
                <a:solidFill>
                  <a:schemeClr val="tx1"/>
                </a:solidFill>
                <a:latin typeface="Arial Narrow" pitchFamily="34" charset="0"/>
              </a:rPr>
              <a:t> Resources. </a:t>
            </a:r>
          </a:p>
          <a:p>
            <a:pPr algn="l">
              <a:buFont typeface="Arial" pitchFamily="34" charset="0"/>
              <a:buChar char="•"/>
            </a:pPr>
            <a:r>
              <a:rPr lang="en-US" sz="2600" dirty="0" smtClean="0">
                <a:solidFill>
                  <a:schemeClr val="tx1"/>
                </a:solidFill>
                <a:latin typeface="Arial Narrow" pitchFamily="34" charset="0"/>
                <a:hlinkClick r:id="rId3"/>
              </a:rPr>
              <a:t> http://ccgpsmathematics9-10.wikispaces.com/</a:t>
            </a: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CCGPS is taught and assessed from 2012-2013 and beyond.</a:t>
            </a:r>
          </a:p>
          <a:p>
            <a:pPr algn="l">
              <a:buFont typeface="Arial" pitchFamily="34" charset="0"/>
              <a:buChar char="•"/>
            </a:pPr>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Confused2.jpg"/>
          <p:cNvPicPr>
            <a:picLocks noChangeAspect="1"/>
          </p:cNvPicPr>
          <p:nvPr/>
        </p:nvPicPr>
        <p:blipFill>
          <a:blip r:embed="rId5" cstate="print"/>
          <a:stretch>
            <a:fillRect/>
          </a:stretch>
        </p:blipFill>
        <p:spPr>
          <a:xfrm>
            <a:off x="6324600" y="1371600"/>
            <a:ext cx="2413000" cy="2895600"/>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1142999"/>
            <a:ext cx="8305800" cy="4721423"/>
          </a:xfrm>
        </p:spPr>
        <p:txBody>
          <a:bodyPr/>
          <a:lstStyle/>
          <a:p>
            <a:pPr algn="l"/>
            <a:r>
              <a:rPr lang="en-US" sz="2900" dirty="0">
                <a:solidFill>
                  <a:schemeClr val="tx1"/>
                </a:solidFill>
              </a:rPr>
              <a:t>AB </a:t>
            </a:r>
            <a:r>
              <a:rPr lang="en-US" sz="2800" dirty="0">
                <a:solidFill>
                  <a:schemeClr val="tx1"/>
                </a:solidFill>
                <a:latin typeface="Cambria Math"/>
                <a:ea typeface="Cambria Math"/>
                <a:sym typeface="Mathematica1"/>
              </a:rPr>
              <a:t>≅</a:t>
            </a:r>
            <a:r>
              <a:rPr lang="en-US" sz="2800" dirty="0">
                <a:solidFill>
                  <a:schemeClr val="tx1"/>
                </a:solidFill>
                <a:sym typeface="Mathematica1"/>
              </a:rPr>
              <a:t> DE, AC </a:t>
            </a:r>
            <a:r>
              <a:rPr lang="en-US" sz="2800" dirty="0">
                <a:solidFill>
                  <a:schemeClr val="tx1"/>
                </a:solidFill>
                <a:latin typeface="Cambria Math"/>
                <a:ea typeface="Cambria Math"/>
                <a:sym typeface="Mathematica1"/>
              </a:rPr>
              <a:t>≅</a:t>
            </a:r>
            <a:r>
              <a:rPr lang="en-US" sz="2800" dirty="0">
                <a:solidFill>
                  <a:schemeClr val="tx1"/>
                </a:solidFill>
                <a:sym typeface="Mathematica1"/>
              </a:rPr>
              <a:t> DF, BC </a:t>
            </a:r>
            <a:r>
              <a:rPr lang="en-US" sz="2800" dirty="0">
                <a:solidFill>
                  <a:schemeClr val="tx1"/>
                </a:solidFill>
                <a:latin typeface="Cambria Math"/>
                <a:ea typeface="Cambria Math"/>
                <a:sym typeface="Mathematica1"/>
              </a:rPr>
              <a:t>≅</a:t>
            </a:r>
            <a:r>
              <a:rPr lang="en-US" sz="2800" dirty="0">
                <a:solidFill>
                  <a:schemeClr val="tx1"/>
                </a:solidFill>
                <a:sym typeface="Mathematica1"/>
              </a:rPr>
              <a:t> EF. Show </a:t>
            </a:r>
            <a:r>
              <a:rPr lang="en-US" sz="2800" dirty="0">
                <a:solidFill>
                  <a:schemeClr val="tx1"/>
                </a:solidFill>
                <a:latin typeface="Cambria Math"/>
                <a:ea typeface="Cambria Math"/>
                <a:sym typeface="Mathematica5"/>
              </a:rPr>
              <a:t>△</a:t>
            </a:r>
            <a:r>
              <a:rPr lang="en-US" sz="2800" dirty="0">
                <a:solidFill>
                  <a:schemeClr val="tx1"/>
                </a:solidFill>
                <a:sym typeface="Mathematica5"/>
              </a:rPr>
              <a:t>ABC </a:t>
            </a:r>
            <a:r>
              <a:rPr lang="en-US" sz="2800" dirty="0">
                <a:solidFill>
                  <a:schemeClr val="tx1"/>
                </a:solidFill>
                <a:latin typeface="Cambria Math"/>
                <a:ea typeface="Cambria Math"/>
                <a:sym typeface="Mathematica1"/>
              </a:rPr>
              <a:t>≅</a:t>
            </a:r>
            <a:r>
              <a:rPr lang="en-US" sz="2800" dirty="0">
                <a:solidFill>
                  <a:schemeClr val="tx1"/>
                </a:solidFill>
                <a:sym typeface="Mathematica1"/>
              </a:rPr>
              <a:t> </a:t>
            </a:r>
            <a:r>
              <a:rPr lang="en-US" sz="2800" dirty="0">
                <a:solidFill>
                  <a:schemeClr val="tx1"/>
                </a:solidFill>
                <a:latin typeface="Cambria Math"/>
                <a:ea typeface="Cambria Math"/>
                <a:sym typeface="Mathematica5"/>
              </a:rPr>
              <a:t>△</a:t>
            </a:r>
            <a:r>
              <a:rPr lang="en-US" sz="2800" dirty="0">
                <a:solidFill>
                  <a:schemeClr val="tx1"/>
                </a:solidFill>
                <a:sym typeface="Mathematica1"/>
              </a:rPr>
              <a:t>DEF</a:t>
            </a: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a:solidFill>
                <a:schemeClr val="tx1"/>
              </a:solidFill>
              <a:sym typeface="Mathematica1"/>
            </a:endParaRPr>
          </a:p>
          <a:p>
            <a:pPr algn="l"/>
            <a:endParaRPr lang="en-US" sz="2800" dirty="0" smtClean="0">
              <a:solidFill>
                <a:schemeClr val="tx1"/>
              </a:solidFill>
              <a:sym typeface="Mathematica1"/>
            </a:endParaRPr>
          </a:p>
          <a:p>
            <a:pPr algn="l"/>
            <a:endParaRPr lang="en-US" sz="1200" dirty="0">
              <a:solidFill>
                <a:schemeClr val="tx1"/>
              </a:solidFill>
              <a:sym typeface="Mathematica1"/>
            </a:endParaRPr>
          </a:p>
        </p:txBody>
      </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864423"/>
            <a:ext cx="5657254"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G.CO.8 Why does SSS Work?</a:t>
            </a:r>
          </a:p>
        </p:txBody>
      </p:sp>
      <p:pic>
        <p:nvPicPr>
          <p:cNvPr id="7" name="Picture 2"/>
          <p:cNvPicPr>
            <a:picLocks noChangeAspect="1" noChangeArrowheads="1"/>
          </p:cNvPicPr>
          <p:nvPr/>
        </p:nvPicPr>
        <p:blipFill>
          <a:blip r:embed="rId4" cstate="print"/>
          <a:srcRect/>
          <a:stretch>
            <a:fillRect/>
          </a:stretch>
        </p:blipFill>
        <p:spPr bwMode="auto">
          <a:xfrm>
            <a:off x="1685925" y="1843088"/>
            <a:ext cx="5772150" cy="3171825"/>
          </a:xfrm>
          <a:prstGeom prst="rect">
            <a:avLst/>
          </a:prstGeom>
          <a:noFill/>
          <a:ln w="9525">
            <a:noFill/>
            <a:miter lim="800000"/>
            <a:headEnd/>
            <a:tailEnd/>
          </a:ln>
        </p:spPr>
      </p:pic>
    </p:spTree>
    <p:extLst>
      <p:ext uri="{BB962C8B-B14F-4D97-AF65-F5344CB8AC3E}">
        <p14:creationId xmlns:p14="http://schemas.microsoft.com/office/powerpoint/2010/main" val="25035096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The triangle in the upper left is reflected over a line to the triangle in the lower right. Using a compass and </a:t>
            </a:r>
            <a:r>
              <a:rPr lang="en-US" sz="2800" dirty="0" smtClean="0">
                <a:solidFill>
                  <a:schemeClr val="tx1"/>
                </a:solidFill>
              </a:rPr>
              <a:t>straightedge, </a:t>
            </a:r>
            <a:r>
              <a:rPr lang="en-US" sz="2800" dirty="0">
                <a:solidFill>
                  <a:schemeClr val="tx1"/>
                </a:solidFill>
              </a:rPr>
              <a:t>determine the line of reflection. </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4262" y="2971800"/>
            <a:ext cx="2837671"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52400" y="5715000"/>
            <a:ext cx="622446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G.CO.5, G.CO.12 Reflected Triangles</a:t>
            </a:r>
            <a:endParaRPr lang="en-US" sz="1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The triangle in the upper left is reflected over a line to the triangle in the lower right. Using a compass and </a:t>
            </a:r>
            <a:r>
              <a:rPr lang="en-US" sz="2800" dirty="0" smtClean="0">
                <a:solidFill>
                  <a:schemeClr val="tx1"/>
                </a:solidFill>
              </a:rPr>
              <a:t>straightedge, </a:t>
            </a:r>
            <a:r>
              <a:rPr lang="en-US" sz="2800" dirty="0">
                <a:solidFill>
                  <a:schemeClr val="tx1"/>
                </a:solidFill>
              </a:rPr>
              <a:t>determine the line of reflection. </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622446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G.CO.5, G.CO.12 Reflected Triangles</a:t>
            </a:r>
            <a:endParaRPr lang="en-US" sz="1400" dirty="0"/>
          </a:p>
        </p:txBody>
      </p:sp>
      <p:grpSp>
        <p:nvGrpSpPr>
          <p:cNvPr id="8" name="Group 7"/>
          <p:cNvGrpSpPr/>
          <p:nvPr/>
        </p:nvGrpSpPr>
        <p:grpSpPr>
          <a:xfrm>
            <a:off x="3624261" y="2989478"/>
            <a:ext cx="2837671" cy="2438400"/>
            <a:chOff x="3624261" y="2989478"/>
            <a:chExt cx="2837671" cy="2438400"/>
          </a:xfrm>
        </p:grpSpPr>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4261" y="2989478"/>
              <a:ext cx="2837671"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Connector 9"/>
            <p:cNvCxnSpPr/>
            <p:nvPr/>
          </p:nvCxnSpPr>
          <p:spPr>
            <a:xfrm>
              <a:off x="3886200" y="3505200"/>
              <a:ext cx="2244547" cy="175260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534053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The triangle in the upper left is reflected over a line to the triangle in the lower right. Using a compass and </a:t>
            </a:r>
            <a:r>
              <a:rPr lang="en-US" sz="2800" dirty="0" smtClean="0">
                <a:solidFill>
                  <a:schemeClr val="tx1"/>
                </a:solidFill>
              </a:rPr>
              <a:t>straightedge, </a:t>
            </a:r>
            <a:r>
              <a:rPr lang="en-US" sz="2800" dirty="0">
                <a:solidFill>
                  <a:schemeClr val="tx1"/>
                </a:solidFill>
              </a:rPr>
              <a:t>determine the line of reflection. </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622446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G.CO.5, G.CO.12 Reflected Triangles</a:t>
            </a:r>
            <a:endParaRPr lang="en-US" sz="1400" dirty="0"/>
          </a:p>
        </p:txBody>
      </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879392"/>
            <a:ext cx="3124200" cy="2710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9665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In the picture below AD and BC intersect at X. AB and CD are drawn forming </a:t>
                </a:r>
                <a:r>
                  <a:rPr lang="en-US" sz="2800" dirty="0">
                    <a:solidFill>
                      <a:schemeClr val="tx1"/>
                    </a:solidFill>
                    <a:latin typeface="Cambria Math"/>
                    <a:ea typeface="Cambria Math"/>
                    <a:sym typeface="Mathematica5"/>
                  </a:rPr>
                  <a:t>△</a:t>
                </a:r>
                <a:r>
                  <a:rPr lang="en-US" sz="2800" dirty="0">
                    <a:solidFill>
                      <a:schemeClr val="tx1"/>
                    </a:solidFill>
                  </a:rPr>
                  <a:t>AXB and </a:t>
                </a:r>
                <a:r>
                  <a:rPr lang="en-US" sz="2800" dirty="0">
                    <a:solidFill>
                      <a:schemeClr val="tx1"/>
                    </a:solidFill>
                    <a:latin typeface="Cambria Math"/>
                    <a:ea typeface="Cambria Math"/>
                    <a:sym typeface="Mathematica5"/>
                  </a:rPr>
                  <a:t>△</a:t>
                </a:r>
                <a:r>
                  <a:rPr lang="en-US" sz="2800" dirty="0">
                    <a:solidFill>
                      <a:schemeClr val="tx1"/>
                    </a:solidFill>
                  </a:rPr>
                  <a:t>CXD.</a:t>
                </a:r>
              </a:p>
              <a:p>
                <a:pPr algn="l"/>
                <a:r>
                  <a:rPr lang="en-US" sz="2800" dirty="0">
                    <a:solidFill>
                      <a:schemeClr val="tx1"/>
                    </a:solidFill>
                  </a:rPr>
                  <a:t>The lengths AX, XB, CX, and DX satisfy the equation </a:t>
                </a:r>
                <a14:m>
                  <m:oMath xmlns:m="http://schemas.openxmlformats.org/officeDocument/2006/math">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i="1">
                                <a:solidFill>
                                  <a:schemeClr val="tx1"/>
                                </a:solidFill>
                                <a:latin typeface="Cambria Math"/>
                              </a:rPr>
                              <m:t>𝐴𝑋</m:t>
                            </m:r>
                          </m:num>
                          <m:den>
                            <m:r>
                              <a:rPr lang="en-US" sz="2800" i="1">
                                <a:solidFill>
                                  <a:schemeClr val="tx1"/>
                                </a:solidFill>
                                <a:latin typeface="Cambria Math"/>
                              </a:rPr>
                              <m:t>𝐵𝑋</m:t>
                            </m:r>
                          </m:den>
                        </m:f>
                        <m:r>
                          <a:rPr lang="en-US" sz="2800" i="1">
                            <a:solidFill>
                              <a:schemeClr val="tx1"/>
                            </a:solidFill>
                            <a:latin typeface="Cambria Math"/>
                          </a:rPr>
                          <m:t>=</m:t>
                        </m:r>
                        <m:f>
                          <m:fPr>
                            <m:ctrlPr>
                              <a:rPr lang="en-US" sz="2800" i="1">
                                <a:solidFill>
                                  <a:schemeClr val="tx1"/>
                                </a:solidFill>
                                <a:latin typeface="Cambria Math"/>
                              </a:rPr>
                            </m:ctrlPr>
                          </m:fPr>
                          <m:num>
                            <m:r>
                              <a:rPr lang="en-US" sz="2800" i="1">
                                <a:solidFill>
                                  <a:schemeClr val="tx1"/>
                                </a:solidFill>
                                <a:latin typeface="Cambria Math"/>
                              </a:rPr>
                              <m:t>𝐷𝑋</m:t>
                            </m:r>
                          </m:num>
                          <m:den>
                            <m:r>
                              <a:rPr lang="en-US" sz="2800" i="1">
                                <a:solidFill>
                                  <a:schemeClr val="tx1"/>
                                </a:solidFill>
                                <a:latin typeface="Cambria Math"/>
                              </a:rPr>
                              <m:t>𝐶𝑋</m:t>
                            </m:r>
                          </m:den>
                        </m:f>
                      </m:e>
                    </m:box>
                  </m:oMath>
                </a14:m>
                <a:endParaRPr lang="en-US" sz="2800" dirty="0">
                  <a:solidFill>
                    <a:schemeClr val="tx1"/>
                  </a:solidFill>
                </a:endParaRPr>
              </a:p>
              <a:p>
                <a:pPr algn="l"/>
                <a:endParaRPr lang="en-US" sz="20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p:nvPr/>
        </p:nvGrpSpPr>
        <p:grpSpPr>
          <a:xfrm>
            <a:off x="2362200" y="2971800"/>
            <a:ext cx="4154830" cy="2286000"/>
            <a:chOff x="2362200" y="2971800"/>
            <a:chExt cx="4154830" cy="2286000"/>
          </a:xfrm>
        </p:grpSpPr>
        <p:grpSp>
          <p:nvGrpSpPr>
            <p:cNvPr id="8" name="Group 7"/>
            <p:cNvGrpSpPr/>
            <p:nvPr/>
          </p:nvGrpSpPr>
          <p:grpSpPr>
            <a:xfrm>
              <a:off x="2667000" y="3200400"/>
              <a:ext cx="3581400" cy="1828800"/>
              <a:chOff x="2667000" y="3200400"/>
              <a:chExt cx="3581400" cy="1828800"/>
            </a:xfrm>
          </p:grpSpPr>
          <p:cxnSp>
            <p:nvCxnSpPr>
              <p:cNvPr id="14" name="Straight Connector 13"/>
              <p:cNvCxnSpPr/>
              <p:nvPr/>
            </p:nvCxnSpPr>
            <p:spPr>
              <a:xfrm>
                <a:off x="2667000" y="3200400"/>
                <a:ext cx="3581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895600" y="3581400"/>
                <a:ext cx="3187305"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667000" y="3200400"/>
                <a:ext cx="228600" cy="1828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6082905" y="3581400"/>
                <a:ext cx="165495" cy="10668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2362200" y="2971800"/>
              <a:ext cx="338554" cy="369332"/>
            </a:xfrm>
            <a:prstGeom prst="rect">
              <a:avLst/>
            </a:prstGeom>
            <a:noFill/>
          </p:spPr>
          <p:txBody>
            <a:bodyPr wrap="none" rtlCol="0">
              <a:spAutoFit/>
            </a:bodyPr>
            <a:lstStyle/>
            <a:p>
              <a:r>
                <a:rPr lang="en-US" dirty="0" smtClean="0"/>
                <a:t>A</a:t>
              </a:r>
              <a:endParaRPr lang="en-US" dirty="0"/>
            </a:p>
          </p:txBody>
        </p:sp>
        <p:sp>
          <p:nvSpPr>
            <p:cNvPr id="10" name="TextBox 9"/>
            <p:cNvSpPr txBox="1"/>
            <p:nvPr/>
          </p:nvSpPr>
          <p:spPr>
            <a:xfrm>
              <a:off x="2590800" y="4888468"/>
              <a:ext cx="338554" cy="369332"/>
            </a:xfrm>
            <a:prstGeom prst="rect">
              <a:avLst/>
            </a:prstGeom>
            <a:noFill/>
          </p:spPr>
          <p:txBody>
            <a:bodyPr wrap="none" rtlCol="0">
              <a:spAutoFit/>
            </a:bodyPr>
            <a:lstStyle/>
            <a:p>
              <a:r>
                <a:rPr lang="en-US" dirty="0" smtClean="0"/>
                <a:t>B</a:t>
              </a:r>
              <a:endParaRPr lang="en-US" dirty="0"/>
            </a:p>
          </p:txBody>
        </p:sp>
        <p:sp>
          <p:nvSpPr>
            <p:cNvPr id="11" name="TextBox 10"/>
            <p:cNvSpPr txBox="1"/>
            <p:nvPr/>
          </p:nvSpPr>
          <p:spPr>
            <a:xfrm>
              <a:off x="4724400" y="3745468"/>
              <a:ext cx="338554" cy="369332"/>
            </a:xfrm>
            <a:prstGeom prst="rect">
              <a:avLst/>
            </a:prstGeom>
            <a:noFill/>
          </p:spPr>
          <p:txBody>
            <a:bodyPr wrap="none" rtlCol="0">
              <a:spAutoFit/>
            </a:bodyPr>
            <a:lstStyle/>
            <a:p>
              <a:r>
                <a:rPr lang="en-US" dirty="0"/>
                <a:t>X</a:t>
              </a:r>
            </a:p>
          </p:txBody>
        </p:sp>
        <p:sp>
          <p:nvSpPr>
            <p:cNvPr id="12" name="TextBox 11"/>
            <p:cNvSpPr txBox="1"/>
            <p:nvPr/>
          </p:nvSpPr>
          <p:spPr>
            <a:xfrm>
              <a:off x="5996375" y="3288268"/>
              <a:ext cx="351378" cy="369332"/>
            </a:xfrm>
            <a:prstGeom prst="rect">
              <a:avLst/>
            </a:prstGeom>
            <a:noFill/>
          </p:spPr>
          <p:txBody>
            <a:bodyPr wrap="none" rtlCol="0">
              <a:spAutoFit/>
            </a:bodyPr>
            <a:lstStyle/>
            <a:p>
              <a:r>
                <a:rPr lang="en-US" dirty="0" smtClean="0"/>
                <a:t>C</a:t>
              </a:r>
              <a:endParaRPr lang="en-US" dirty="0"/>
            </a:p>
          </p:txBody>
        </p:sp>
        <p:sp>
          <p:nvSpPr>
            <p:cNvPr id="13" name="TextBox 12"/>
            <p:cNvSpPr txBox="1"/>
            <p:nvPr/>
          </p:nvSpPr>
          <p:spPr>
            <a:xfrm>
              <a:off x="6165652" y="4583668"/>
              <a:ext cx="351378" cy="369332"/>
            </a:xfrm>
            <a:prstGeom prst="rect">
              <a:avLst/>
            </a:prstGeom>
            <a:noFill/>
          </p:spPr>
          <p:txBody>
            <a:bodyPr wrap="none" rtlCol="0">
              <a:spAutoFit/>
            </a:bodyPr>
            <a:lstStyle/>
            <a:p>
              <a:r>
                <a:rPr lang="en-US" dirty="0"/>
                <a:t>D</a:t>
              </a:r>
            </a:p>
          </p:txBody>
        </p:sp>
      </p:grpSp>
      <p:sp>
        <p:nvSpPr>
          <p:cNvPr id="18" name="TextBox 17"/>
          <p:cNvSpPr txBox="1"/>
          <p:nvPr/>
        </p:nvSpPr>
        <p:spPr>
          <a:xfrm>
            <a:off x="152400" y="5715000"/>
            <a:ext cx="536294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G.SRT.2 Are They Similar?</a:t>
            </a:r>
            <a:endParaRPr lang="en-US" sz="1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In the picture below AD and BC intersect at X. AB and CD are drawn forming </a:t>
                </a:r>
                <a:r>
                  <a:rPr lang="en-US" sz="2800" dirty="0">
                    <a:solidFill>
                      <a:schemeClr val="tx1"/>
                    </a:solidFill>
                    <a:latin typeface="Cambria Math"/>
                    <a:ea typeface="Cambria Math"/>
                    <a:sym typeface="Mathematica5"/>
                  </a:rPr>
                  <a:t>△</a:t>
                </a:r>
                <a:r>
                  <a:rPr lang="en-US" sz="2800" dirty="0">
                    <a:solidFill>
                      <a:schemeClr val="tx1"/>
                    </a:solidFill>
                  </a:rPr>
                  <a:t>AXB and </a:t>
                </a:r>
                <a:r>
                  <a:rPr lang="en-US" sz="2800" dirty="0">
                    <a:solidFill>
                      <a:schemeClr val="tx1"/>
                    </a:solidFill>
                    <a:latin typeface="Cambria Math"/>
                    <a:ea typeface="Cambria Math"/>
                    <a:sym typeface="Mathematica5"/>
                  </a:rPr>
                  <a:t>△</a:t>
                </a:r>
                <a:r>
                  <a:rPr lang="en-US" sz="2800" dirty="0">
                    <a:solidFill>
                      <a:schemeClr val="tx1"/>
                    </a:solidFill>
                  </a:rPr>
                  <a:t>CXD.</a:t>
                </a:r>
              </a:p>
              <a:p>
                <a:pPr algn="l"/>
                <a:r>
                  <a:rPr lang="en-US" sz="2800" dirty="0">
                    <a:solidFill>
                      <a:schemeClr val="tx1"/>
                    </a:solidFill>
                  </a:rPr>
                  <a:t>The lengths AX, XB, CX, and DX satisfy the equation </a:t>
                </a:r>
                <a14:m>
                  <m:oMath xmlns:m="http://schemas.openxmlformats.org/officeDocument/2006/math">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i="1">
                                <a:solidFill>
                                  <a:schemeClr val="tx1"/>
                                </a:solidFill>
                                <a:latin typeface="Cambria Math"/>
                              </a:rPr>
                              <m:t>𝐴𝑋</m:t>
                            </m:r>
                          </m:num>
                          <m:den>
                            <m:r>
                              <a:rPr lang="en-US" sz="2800" i="1">
                                <a:solidFill>
                                  <a:schemeClr val="tx1"/>
                                </a:solidFill>
                                <a:latin typeface="Cambria Math"/>
                              </a:rPr>
                              <m:t>𝐵𝑋</m:t>
                            </m:r>
                          </m:den>
                        </m:f>
                        <m:r>
                          <a:rPr lang="en-US" sz="2800" i="1">
                            <a:solidFill>
                              <a:schemeClr val="tx1"/>
                            </a:solidFill>
                            <a:latin typeface="Cambria Math"/>
                          </a:rPr>
                          <m:t>=</m:t>
                        </m:r>
                        <m:f>
                          <m:fPr>
                            <m:ctrlPr>
                              <a:rPr lang="en-US" sz="2800" i="1">
                                <a:solidFill>
                                  <a:schemeClr val="tx1"/>
                                </a:solidFill>
                                <a:latin typeface="Cambria Math"/>
                              </a:rPr>
                            </m:ctrlPr>
                          </m:fPr>
                          <m:num>
                            <m:r>
                              <a:rPr lang="en-US" sz="2800" i="1">
                                <a:solidFill>
                                  <a:schemeClr val="tx1"/>
                                </a:solidFill>
                                <a:latin typeface="Cambria Math"/>
                              </a:rPr>
                              <m:t>𝐷𝑋</m:t>
                            </m:r>
                          </m:num>
                          <m:den>
                            <m:r>
                              <a:rPr lang="en-US" sz="2800" i="1">
                                <a:solidFill>
                                  <a:schemeClr val="tx1"/>
                                </a:solidFill>
                                <a:latin typeface="Cambria Math"/>
                              </a:rPr>
                              <m:t>𝐶𝑋</m:t>
                            </m:r>
                          </m:den>
                        </m:f>
                      </m:e>
                    </m:box>
                  </m:oMath>
                </a14:m>
                <a:endParaRPr lang="en-US" sz="2800" dirty="0">
                  <a:solidFill>
                    <a:schemeClr val="tx1"/>
                  </a:solidFill>
                </a:endParaRPr>
              </a:p>
              <a:p>
                <a:pPr algn="l"/>
                <a:endParaRPr lang="en-US" sz="2000" dirty="0">
                  <a:solidFill>
                    <a:schemeClr val="tx1"/>
                  </a:solidFill>
                </a:endParaRPr>
              </a:p>
              <a:p>
                <a:pPr algn="l"/>
                <a:r>
                  <a:rPr lang="en-US" sz="2800" dirty="0">
                    <a:solidFill>
                      <a:schemeClr val="tx1"/>
                    </a:solidFill>
                  </a:rPr>
                  <a:t>Are the two triangles similar, if so describe </a:t>
                </a:r>
              </a:p>
              <a:p>
                <a:pPr algn="l"/>
                <a:r>
                  <a:rPr lang="en-US" sz="2800" dirty="0">
                    <a:solidFill>
                      <a:schemeClr val="tx1"/>
                    </a:solidFill>
                  </a:rPr>
                  <a:t>the sequence of transformations</a:t>
                </a:r>
                <a:r>
                  <a:rPr lang="en-US" sz="2000" dirty="0">
                    <a:solidFill>
                      <a:schemeClr val="tx1"/>
                    </a:solidFill>
                  </a:rPr>
                  <a:t>.</a:t>
                </a:r>
              </a:p>
              <a:p>
                <a:pPr algn="l"/>
                <a:endParaRPr lang="en-US" sz="20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36294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G.SRT.2 Are They Similar?</a:t>
            </a:r>
            <a:endParaRPr lang="en-US" sz="1400" dirty="0"/>
          </a:p>
        </p:txBody>
      </p:sp>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26530" y="2827069"/>
            <a:ext cx="2127329" cy="1203861"/>
          </a:xfrm>
          <a:prstGeom prst="rect">
            <a:avLst/>
          </a:prstGeom>
        </p:spPr>
      </p:pic>
    </p:spTree>
    <p:extLst>
      <p:ext uri="{BB962C8B-B14F-4D97-AF65-F5344CB8AC3E}">
        <p14:creationId xmlns:p14="http://schemas.microsoft.com/office/powerpoint/2010/main" val="13161310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The lengths AX, XB, CX, and DX satisfy the equation </a:t>
                </a:r>
                <a14:m>
                  <m:oMath xmlns:m="http://schemas.openxmlformats.org/officeDocument/2006/math">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i="1">
                                <a:solidFill>
                                  <a:schemeClr val="tx1"/>
                                </a:solidFill>
                                <a:latin typeface="Cambria Math"/>
                              </a:rPr>
                              <m:t>𝐴𝑋</m:t>
                            </m:r>
                          </m:num>
                          <m:den>
                            <m:r>
                              <a:rPr lang="en-US" sz="2800" i="1">
                                <a:solidFill>
                                  <a:schemeClr val="tx1"/>
                                </a:solidFill>
                                <a:latin typeface="Cambria Math"/>
                              </a:rPr>
                              <m:t>𝐵𝑋</m:t>
                            </m:r>
                          </m:den>
                        </m:f>
                        <m:r>
                          <a:rPr lang="en-US" sz="2800" i="1">
                            <a:solidFill>
                              <a:schemeClr val="tx1"/>
                            </a:solidFill>
                            <a:latin typeface="Cambria Math"/>
                          </a:rPr>
                          <m:t>=</m:t>
                        </m:r>
                        <m:f>
                          <m:fPr>
                            <m:ctrlPr>
                              <a:rPr lang="en-US" sz="2800" i="1">
                                <a:solidFill>
                                  <a:schemeClr val="tx1"/>
                                </a:solidFill>
                                <a:latin typeface="Cambria Math"/>
                              </a:rPr>
                            </m:ctrlPr>
                          </m:fPr>
                          <m:num>
                            <m:r>
                              <a:rPr lang="en-US" sz="2800" i="1">
                                <a:solidFill>
                                  <a:schemeClr val="tx1"/>
                                </a:solidFill>
                                <a:latin typeface="Cambria Math"/>
                              </a:rPr>
                              <m:t>𝐷𝑋</m:t>
                            </m:r>
                          </m:num>
                          <m:den>
                            <m:r>
                              <a:rPr lang="en-US" sz="2800" i="1">
                                <a:solidFill>
                                  <a:schemeClr val="tx1"/>
                                </a:solidFill>
                                <a:latin typeface="Cambria Math"/>
                              </a:rPr>
                              <m:t>𝐶𝑋</m:t>
                            </m:r>
                          </m:den>
                        </m:f>
                      </m:e>
                    </m:box>
                  </m:oMath>
                </a14:m>
                <a:endParaRPr lang="en-US" sz="2800" dirty="0">
                  <a:solidFill>
                    <a:schemeClr val="tx1"/>
                  </a:solidFill>
                </a:endParaRPr>
              </a:p>
              <a:p>
                <a:pPr algn="l"/>
                <a:endParaRPr lang="en-US" sz="2800" dirty="0">
                  <a:solidFill>
                    <a:schemeClr val="tx1"/>
                  </a:solidFill>
                </a:endParaRPr>
              </a:p>
              <a:p>
                <a:pPr algn="l"/>
                <a:r>
                  <a:rPr lang="en-US" sz="2800" dirty="0">
                    <a:solidFill>
                      <a:schemeClr val="tx1"/>
                    </a:solidFill>
                  </a:rPr>
                  <a:t>Rotate </a:t>
                </a:r>
                <a:r>
                  <a:rPr lang="en-US" sz="2800" dirty="0">
                    <a:solidFill>
                      <a:schemeClr val="tx1"/>
                    </a:solidFill>
                    <a:latin typeface="Cambria Math"/>
                    <a:ea typeface="Cambria Math"/>
                    <a:sym typeface="Mathematica5"/>
                  </a:rPr>
                  <a:t>△</a:t>
                </a:r>
                <a:r>
                  <a:rPr lang="en-US" sz="2800" dirty="0">
                    <a:solidFill>
                      <a:schemeClr val="tx1"/>
                    </a:solidFill>
                  </a:rPr>
                  <a:t>ABX 180 degrees about point X, so </a:t>
                </a:r>
              </a:p>
              <a:p>
                <a:pPr algn="l"/>
                <a:r>
                  <a:rPr lang="en-US" sz="2800" dirty="0">
                    <a:solidFill>
                      <a:schemeClr val="tx1"/>
                    </a:solidFill>
                    <a:latin typeface="Cambria Math"/>
                    <a:ea typeface="Cambria Math"/>
                    <a:sym typeface="Mathematica1"/>
                  </a:rPr>
                  <a:t>∠</a:t>
                </a:r>
                <a:r>
                  <a:rPr lang="en-US" sz="2800" dirty="0">
                    <a:solidFill>
                      <a:schemeClr val="tx1"/>
                    </a:solidFill>
                  </a:rPr>
                  <a:t>AXB coincides with </a:t>
                </a:r>
                <a:r>
                  <a:rPr lang="en-US" sz="2800" dirty="0">
                    <a:solidFill>
                      <a:schemeClr val="tx1"/>
                    </a:solidFill>
                    <a:latin typeface="Cambria Math"/>
                    <a:ea typeface="Cambria Math"/>
                    <a:sym typeface="Mathematica1"/>
                  </a:rPr>
                  <a:t>∠</a:t>
                </a:r>
                <a:r>
                  <a:rPr lang="en-US" sz="2800" dirty="0">
                    <a:solidFill>
                      <a:schemeClr val="tx1"/>
                    </a:solidFill>
                  </a:rPr>
                  <a:t>DXC. Then dilate </a:t>
                </a:r>
                <a:r>
                  <a:rPr lang="en-US" sz="2800" dirty="0">
                    <a:solidFill>
                      <a:schemeClr val="tx1"/>
                    </a:solidFill>
                    <a:latin typeface="Cambria Math"/>
                    <a:ea typeface="Cambria Math"/>
                    <a:sym typeface="Mathematica5"/>
                  </a:rPr>
                  <a:t>△</a:t>
                </a:r>
                <a:r>
                  <a:rPr lang="en-US" sz="2800" dirty="0">
                    <a:solidFill>
                      <a:schemeClr val="tx1"/>
                    </a:solidFill>
                  </a:rPr>
                  <a:t>ABX</a:t>
                </a:r>
              </a:p>
              <a:p>
                <a:pPr algn="l"/>
                <a:r>
                  <a:rPr lang="en-US" sz="2800" dirty="0">
                    <a:solidFill>
                      <a:schemeClr val="tx1"/>
                    </a:solidFill>
                  </a:rPr>
                  <a:t>by a factor of </a:t>
                </a:r>
                <a14:m>
                  <m:oMath xmlns:m="http://schemas.openxmlformats.org/officeDocument/2006/math">
                    <m:box>
                      <m:boxPr>
                        <m:ctrlPr>
                          <a:rPr lang="en-US" sz="2800" i="1">
                            <a:solidFill>
                              <a:schemeClr val="tx1"/>
                            </a:solidFill>
                            <a:latin typeface="Cambria Math"/>
                          </a:rPr>
                        </m:ctrlPr>
                      </m:boxPr>
                      <m:e>
                        <m:argPr>
                          <m:argSz m:val="-1"/>
                        </m:argPr>
                        <m:f>
                          <m:fPr>
                            <m:ctrlPr>
                              <a:rPr lang="en-US" sz="2800" i="1">
                                <a:solidFill>
                                  <a:schemeClr val="tx1"/>
                                </a:solidFill>
                                <a:latin typeface="Cambria Math"/>
                              </a:rPr>
                            </m:ctrlPr>
                          </m:fPr>
                          <m:num>
                            <m:r>
                              <a:rPr lang="en-US" sz="2800" i="1">
                                <a:solidFill>
                                  <a:schemeClr val="tx1"/>
                                </a:solidFill>
                                <a:latin typeface="Cambria Math"/>
                              </a:rPr>
                              <m:t>𝐷𝑋</m:t>
                            </m:r>
                          </m:num>
                          <m:den>
                            <m:r>
                              <a:rPr lang="en-US" sz="2800" i="1">
                                <a:solidFill>
                                  <a:schemeClr val="tx1"/>
                                </a:solidFill>
                                <a:latin typeface="Cambria Math"/>
                              </a:rPr>
                              <m:t>𝐴𝑋</m:t>
                            </m:r>
                          </m:den>
                        </m:f>
                      </m:e>
                    </m:box>
                  </m:oMath>
                </a14:m>
                <a:r>
                  <a:rPr lang="en-US" sz="2800" dirty="0">
                    <a:solidFill>
                      <a:schemeClr val="tx1"/>
                    </a:solidFill>
                  </a:rPr>
                  <a:t>. This moves A to D, since </a:t>
                </a:r>
                <a14:m>
                  <m:oMath xmlns:m="http://schemas.openxmlformats.org/officeDocument/2006/math">
                    <m:box>
                      <m:boxPr>
                        <m:ctrlPr>
                          <a:rPr lang="en-US" sz="2800" i="1">
                            <a:solidFill>
                              <a:schemeClr val="tx1"/>
                            </a:solidFill>
                            <a:latin typeface="Cambria Math"/>
                          </a:rPr>
                        </m:ctrlPr>
                      </m:boxPr>
                      <m:e>
                        <m:argPr>
                          <m:argSz m:val="-1"/>
                        </m:argPr>
                        <m:r>
                          <m:rPr>
                            <m:brk m:alnAt="63"/>
                          </m:rPr>
                          <a:rPr lang="en-US" sz="2800" i="1">
                            <a:solidFill>
                              <a:schemeClr val="tx1"/>
                            </a:solidFill>
                            <a:latin typeface="Cambria Math"/>
                          </a:rPr>
                          <m:t>𝐴</m:t>
                        </m:r>
                        <m:r>
                          <a:rPr lang="en-US" sz="2800" i="1">
                            <a:solidFill>
                              <a:schemeClr val="tx1"/>
                            </a:solidFill>
                            <a:latin typeface="Cambria Math"/>
                          </a:rPr>
                          <m:t>𝑋</m:t>
                        </m:r>
                        <m:r>
                          <a:rPr lang="en-US" sz="2800" i="1">
                            <a:solidFill>
                              <a:schemeClr val="tx1"/>
                            </a:solidFill>
                            <a:latin typeface="Cambria Math"/>
                          </a:rPr>
                          <m:t>(</m:t>
                        </m:r>
                        <m:f>
                          <m:fPr>
                            <m:ctrlPr>
                              <a:rPr lang="en-US" sz="2800" i="1">
                                <a:solidFill>
                                  <a:schemeClr val="tx1"/>
                                </a:solidFill>
                                <a:latin typeface="Cambria Math"/>
                              </a:rPr>
                            </m:ctrlPr>
                          </m:fPr>
                          <m:num>
                            <m:r>
                              <a:rPr lang="en-US" sz="2800" i="1">
                                <a:solidFill>
                                  <a:schemeClr val="tx1"/>
                                </a:solidFill>
                                <a:latin typeface="Cambria Math"/>
                              </a:rPr>
                              <m:t>𝐷𝑋</m:t>
                            </m:r>
                          </m:num>
                          <m:den>
                            <m:r>
                              <a:rPr lang="en-US" sz="2800" i="1">
                                <a:solidFill>
                                  <a:schemeClr val="tx1"/>
                                </a:solidFill>
                                <a:latin typeface="Cambria Math"/>
                              </a:rPr>
                              <m:t>𝐴𝑋</m:t>
                            </m:r>
                          </m:den>
                        </m:f>
                        <m:r>
                          <a:rPr lang="en-US" sz="2800" i="1">
                            <a:solidFill>
                              <a:schemeClr val="tx1"/>
                            </a:solidFill>
                            <a:latin typeface="Cambria Math"/>
                          </a:rPr>
                          <m:t>)=</m:t>
                        </m:r>
                        <m:r>
                          <a:rPr lang="en-US" sz="2800" i="1">
                            <a:solidFill>
                              <a:schemeClr val="tx1"/>
                            </a:solidFill>
                            <a:latin typeface="Cambria Math"/>
                          </a:rPr>
                          <m:t>𝐷𝑋</m:t>
                        </m:r>
                      </m:e>
                    </m:box>
                  </m:oMath>
                </a14:m>
                <a:r>
                  <a:rPr lang="en-US" sz="2800" dirty="0">
                    <a:solidFill>
                      <a:schemeClr val="tx1"/>
                    </a:solidFill>
                  </a:rPr>
                  <a:t>, and </a:t>
                </a:r>
              </a:p>
              <a:p>
                <a:pPr algn="l"/>
                <a:r>
                  <a:rPr lang="en-US" sz="2800" dirty="0">
                    <a:solidFill>
                      <a:schemeClr val="tx1"/>
                    </a:solidFill>
                  </a:rPr>
                  <a:t>likewise moves B to C. Therefore </a:t>
                </a:r>
                <a:r>
                  <a:rPr lang="en-US" sz="2800" dirty="0">
                    <a:solidFill>
                      <a:schemeClr val="tx1"/>
                    </a:solidFill>
                    <a:latin typeface="Cambria Math"/>
                    <a:ea typeface="Cambria Math"/>
                    <a:sym typeface="Mathematica5"/>
                  </a:rPr>
                  <a:t>△AXB is similar to △DXC</a:t>
                </a:r>
                <a:endParaRPr lang="en-US" sz="2800" dirty="0">
                  <a:solidFill>
                    <a:schemeClr val="tx1"/>
                  </a:solidFill>
                </a:endParaRPr>
              </a:p>
              <a:p>
                <a:pPr algn="l"/>
                <a:endParaRPr lang="en-US" sz="20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36294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G.SRT.2 Are They Similar?</a:t>
            </a:r>
            <a:endParaRPr lang="en-US" sz="1400" dirty="0"/>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77000" y="1828800"/>
            <a:ext cx="2127329" cy="1203861"/>
          </a:xfrm>
          <a:prstGeom prst="rect">
            <a:avLst/>
          </a:prstGeom>
        </p:spPr>
      </p:pic>
    </p:spTree>
    <p:extLst>
      <p:ext uri="{BB962C8B-B14F-4D97-AF65-F5344CB8AC3E}">
        <p14:creationId xmlns:p14="http://schemas.microsoft.com/office/powerpoint/2010/main" val="41567273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1816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Common Core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6"/>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Common Core Standards - </a:t>
            </a:r>
            <a:r>
              <a:rPr lang="en-US" sz="2000" dirty="0" smtClean="0">
                <a:solidFill>
                  <a:schemeClr val="tx1"/>
                </a:solidFill>
                <a:latin typeface="Arial Narrow" pitchFamily="34" charset="0"/>
                <a:hlinkClick r:id="rId7"/>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8"/>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Phil </a:t>
            </a:r>
            <a:r>
              <a:rPr lang="en-US" sz="2000" dirty="0" err="1" smtClean="0">
                <a:solidFill>
                  <a:schemeClr val="tx1"/>
                </a:solidFill>
              </a:rPr>
              <a:t>Daro</a:t>
            </a:r>
            <a:r>
              <a:rPr lang="en-US" sz="2000" dirty="0" smtClean="0">
                <a:solidFill>
                  <a:schemeClr val="tx1"/>
                </a:solidFill>
              </a:rPr>
              <a:t> talks about the Common Core Mathematics Standards - </a:t>
            </a:r>
            <a:r>
              <a:rPr lang="en-US" sz="2000" dirty="0" smtClean="0">
                <a:solidFill>
                  <a:schemeClr val="tx1"/>
                </a:solidFill>
                <a:hlinkClick r:id="rId9"/>
              </a:rPr>
              <a:t>http://bit.ly/URwOFT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0"/>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Illustrative Mathematics - </a:t>
            </a:r>
            <a:r>
              <a:rPr lang="en-US" sz="2000" dirty="0" smtClean="0">
                <a:solidFill>
                  <a:schemeClr val="tx1"/>
                </a:solidFill>
                <a:latin typeface="Arial Narrow" pitchFamily="34" charset="0"/>
                <a:hlinkClick r:id="rId11"/>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2"/>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3"/>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4"/>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Professional Learning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lvl="2" algn="l">
              <a:buFont typeface="Wingdings" pitchFamily="2" charset="2"/>
              <a:buChar char="Ø"/>
            </a:pPr>
            <a:r>
              <a:rPr lang="en-US" sz="1600" dirty="0" smtClean="0">
                <a:solidFill>
                  <a:schemeClr val="tx1"/>
                </a:solidFill>
                <a:latin typeface="Arial Narrow" pitchFamily="34" charset="0"/>
              </a:rPr>
              <a:t> Capacity Building Series:  Communication in the Mathematics Classroom  - </a:t>
            </a:r>
            <a:r>
              <a:rPr lang="en-US" sz="1600" dirty="0" smtClean="0">
                <a:solidFill>
                  <a:schemeClr val="tx1"/>
                </a:solidFill>
                <a:latin typeface="Arial Narrow" pitchFamily="34" charset="0"/>
                <a:hlinkClick r:id="rId8"/>
              </a:rPr>
              <a:t>http://bit.ly/acoWR9</a:t>
            </a:r>
            <a:r>
              <a:rPr lang="en-US" sz="1600" dirty="0" smtClean="0">
                <a:solidFill>
                  <a:schemeClr val="tx1"/>
                </a:solidFill>
                <a:latin typeface="Arial Narrow" pitchFamily="34" charset="0"/>
              </a:rPr>
              <a:t> </a:t>
            </a:r>
          </a:p>
          <a:p>
            <a:pPr lvl="2" algn="l">
              <a:buFont typeface="Wingdings" pitchFamily="2" charset="2"/>
              <a:buChar char="Ø"/>
            </a:pPr>
            <a:r>
              <a:rPr lang="en-US" sz="1600" dirty="0" smtClean="0">
                <a:solidFill>
                  <a:schemeClr val="tx1"/>
                </a:solidFill>
                <a:latin typeface="Arial Narrow" pitchFamily="34" charset="0"/>
              </a:rPr>
              <a:t> What Works? Research into Practice  - </a:t>
            </a:r>
            <a:r>
              <a:rPr lang="en-US" sz="1600" dirty="0" smtClean="0">
                <a:solidFill>
                  <a:schemeClr val="tx1"/>
                </a:solidFill>
                <a:latin typeface="Arial Narrow" pitchFamily="34" charset="0"/>
                <a:hlinkClick r:id="rId9"/>
              </a:rPr>
              <a:t>http://bit.ly/SRYTuM</a:t>
            </a:r>
            <a:r>
              <a:rPr lang="en-US" sz="16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Blogs</a:t>
            </a:r>
          </a:p>
          <a:p>
            <a:pPr lvl="1" algn="l">
              <a:buFont typeface="Wingdings" pitchFamily="2" charset="2"/>
              <a:buChar char="Ø"/>
            </a:pPr>
            <a:r>
              <a:rPr lang="en-US" sz="2000" dirty="0" smtClean="0">
                <a:solidFill>
                  <a:schemeClr val="tx1"/>
                </a:solidFill>
              </a:rPr>
              <a:t>Dan Meyer</a:t>
            </a:r>
            <a:r>
              <a:rPr lang="en-US" sz="2000" dirty="0" smtClean="0"/>
              <a:t>  – </a:t>
            </a:r>
            <a:r>
              <a:rPr lang="en-US" sz="2000" dirty="0" smtClean="0">
                <a:hlinkClick r:id="rId10"/>
              </a:rPr>
              <a:t>http://blog.mrmeyer.com/</a:t>
            </a:r>
            <a:endParaRPr lang="en-US" sz="2000" dirty="0" smtClean="0"/>
          </a:p>
          <a:p>
            <a:pPr lvl="1" algn="l">
              <a:buFont typeface="Wingdings" pitchFamily="2" charset="2"/>
              <a:buChar char="Ø"/>
            </a:pPr>
            <a:r>
              <a:rPr lang="en-US" sz="2000" dirty="0" err="1" smtClean="0">
                <a:solidFill>
                  <a:schemeClr val="tx1"/>
                </a:solidFill>
              </a:rPr>
              <a:t>Timon</a:t>
            </a:r>
            <a:r>
              <a:rPr lang="en-US" sz="2000" dirty="0" smtClean="0">
                <a:solidFill>
                  <a:schemeClr val="tx1"/>
                </a:solidFill>
              </a:rPr>
              <a:t> </a:t>
            </a:r>
            <a:r>
              <a:rPr lang="en-US" sz="2000" dirty="0" err="1" smtClean="0">
                <a:solidFill>
                  <a:schemeClr val="tx1"/>
                </a:solidFill>
              </a:rPr>
              <a:t>Piccini</a:t>
            </a:r>
            <a:r>
              <a:rPr lang="en-US" sz="2000" dirty="0" smtClean="0">
                <a:solidFill>
                  <a:schemeClr val="tx1"/>
                </a:solidFill>
              </a:rPr>
              <a:t> </a:t>
            </a:r>
            <a:r>
              <a:rPr lang="en-US" sz="2000" dirty="0" smtClean="0"/>
              <a:t>– </a:t>
            </a:r>
            <a:r>
              <a:rPr lang="en-US" sz="2000" dirty="0" smtClean="0">
                <a:hlinkClick r:id="rId11"/>
              </a:rPr>
              <a:t>http://mrpiccmath.weebly.com/3-acts.html</a:t>
            </a:r>
            <a:endParaRPr lang="en-US" sz="2000" dirty="0" smtClean="0"/>
          </a:p>
          <a:p>
            <a:pPr lvl="1" algn="l">
              <a:buFont typeface="Wingdings" pitchFamily="2" charset="2"/>
              <a:buChar char="Ø"/>
            </a:pPr>
            <a:r>
              <a:rPr lang="en-US" sz="2000" dirty="0" smtClean="0">
                <a:solidFill>
                  <a:schemeClr val="tx1"/>
                </a:solidFill>
              </a:rPr>
              <a:t>Dan Anderson </a:t>
            </a:r>
            <a:r>
              <a:rPr lang="en-US" sz="2000" dirty="0" smtClean="0"/>
              <a:t>– </a:t>
            </a:r>
            <a:r>
              <a:rPr lang="en-US" sz="2000" dirty="0" smtClean="0">
                <a:hlinkClick r:id="rId12"/>
              </a:rPr>
              <a:t>http://blog.recursiveprocess.com/tag/wcydwt/</a:t>
            </a:r>
            <a:endParaRPr lang="en-US" sz="2000" dirty="0" smtClean="0"/>
          </a:p>
          <a:p>
            <a:pPr algn="l"/>
            <a:endParaRPr lang="en-US" sz="2400" dirty="0" smtClean="0">
              <a:solidFill>
                <a:schemeClr val="tx1"/>
              </a:solidFill>
              <a:hlinkClick r:id="rId5"/>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066800"/>
            <a:ext cx="8534400" cy="28194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7</a:t>
            </a:r>
          </a:p>
          <a:p>
            <a:pPr lvl="1" algn="l">
              <a:buFont typeface="Arial" pitchFamily="34" charset="0"/>
              <a:buChar char="•"/>
            </a:pPr>
            <a:r>
              <a:rPr lang="en-US" sz="3000" dirty="0" smtClean="0">
                <a:solidFill>
                  <a:schemeClr val="tx1"/>
                </a:solidFill>
              </a:rPr>
              <a:t> </a:t>
            </a:r>
            <a:r>
              <a:rPr lang="en-US" sz="3000" dirty="0" smtClean="0">
                <a:solidFill>
                  <a:schemeClr val="tx1"/>
                </a:solidFill>
              </a:rPr>
              <a:t>Understanding congruence/similarity in terms of transformations.</a:t>
            </a:r>
          </a:p>
          <a:p>
            <a:pPr marL="1371600" lvl="2" indent="-457200" algn="l">
              <a:buFont typeface="Wingdings" pitchFamily="2" charset="2"/>
              <a:buChar char="Ø"/>
            </a:pPr>
            <a:r>
              <a:rPr lang="en-US" sz="2600" dirty="0" smtClean="0">
                <a:solidFill>
                  <a:schemeClr val="tx1"/>
                </a:solidFill>
              </a:rPr>
              <a:t>Why do SSS, ASA, &amp; SAS work? Why does AA work?</a:t>
            </a:r>
            <a:r>
              <a:rPr lang="en-US" sz="2600" dirty="0" smtClean="0">
                <a:solidFill>
                  <a:schemeClr val="tx1"/>
                </a:solidFill>
              </a:rPr>
              <a:t> </a:t>
            </a:r>
            <a:endParaRPr lang="en-US" sz="2600" dirty="0" smtClean="0">
              <a:solidFill>
                <a:schemeClr val="tx1"/>
              </a:solidFill>
            </a:endParaRP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takeaway2.jpg"/>
          <p:cNvPicPr>
            <a:picLocks noChangeAspect="1"/>
          </p:cNvPicPr>
          <p:nvPr/>
        </p:nvPicPr>
        <p:blipFill>
          <a:blip r:embed="rId4" cstate="print"/>
          <a:stretch>
            <a:fillRect/>
          </a:stretch>
        </p:blipFill>
        <p:spPr>
          <a:xfrm>
            <a:off x="3378698" y="3429000"/>
            <a:ext cx="5079502" cy="2362200"/>
          </a:xfrm>
          <a:prstGeom prst="rect">
            <a:avLst/>
          </a:prstGeom>
          <a:scene3d>
            <a:camera prst="orthographicFront"/>
            <a:lightRig rig="threePt" dir="t"/>
          </a:scene3d>
          <a:sp3d>
            <a:bevelT w="165100" prst="coolSlant"/>
          </a:sp3d>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spTree>
    <p:extLst>
      <p:ext uri="{BB962C8B-B14F-4D97-AF65-F5344CB8AC3E}">
        <p14:creationId xmlns:p14="http://schemas.microsoft.com/office/powerpoint/2010/main" val="11730474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lstStyle/>
          <a:p>
            <a:r>
              <a:rPr lang="en-US" dirty="0" smtClean="0"/>
              <a:t>Resources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ubtitle 7"/>
          <p:cNvSpPr txBox="1">
            <a:spLocks noGrp="1"/>
          </p:cNvSpPr>
          <p:nvPr>
            <p:ph type="subTitle" idx="1"/>
          </p:nvPr>
        </p:nvSpPr>
        <p:spPr>
          <a:xfrm>
            <a:off x="228600" y="914400"/>
            <a:ext cx="8534400" cy="5090624"/>
          </a:xfrm>
          <a:prstGeom prst="rect">
            <a:avLst/>
          </a:prstGeom>
          <a:noFill/>
        </p:spPr>
        <p:txBody>
          <a:bodyPr wrap="square" rtlCol="0">
            <a:spAutoFit/>
          </a:bodyPr>
          <a:lstStyle/>
          <a:p>
            <a:pPr marL="514350" indent="-514350"/>
            <a:r>
              <a:rPr lang="en-US" dirty="0" smtClean="0">
                <a:solidFill>
                  <a:schemeClr val="tx1"/>
                </a:solidFill>
              </a:rPr>
              <a:t>Learnzillion.com</a:t>
            </a:r>
          </a:p>
          <a:p>
            <a:pPr marL="514350" indent="-514350" algn="l">
              <a:buFont typeface="Arial" pitchFamily="34" charset="0"/>
              <a:buChar char="•"/>
            </a:pPr>
            <a:endParaRPr lang="en-US" dirty="0" smtClean="0">
              <a:solidFill>
                <a:schemeClr val="tx1"/>
              </a:solidFill>
            </a:endParaRPr>
          </a:p>
          <a:p>
            <a:pPr marL="514350" indent="-514350" algn="l">
              <a:buFont typeface="Arial" pitchFamily="34" charset="0"/>
              <a:buChar char="•"/>
            </a:pPr>
            <a:r>
              <a:rPr lang="en-US" dirty="0" smtClean="0">
                <a:solidFill>
                  <a:schemeClr val="tx1"/>
                </a:solidFill>
              </a:rPr>
              <a:t>Review</a:t>
            </a:r>
          </a:p>
          <a:p>
            <a:pPr marL="514350" indent="-514350" algn="l">
              <a:buFont typeface="Arial" pitchFamily="34" charset="0"/>
              <a:buChar char="•"/>
            </a:pPr>
            <a:r>
              <a:rPr lang="en-US" dirty="0" smtClean="0">
                <a:solidFill>
                  <a:schemeClr val="tx1"/>
                </a:solidFill>
              </a:rPr>
              <a:t>Common Mistakes</a:t>
            </a:r>
          </a:p>
          <a:p>
            <a:pPr marL="514350" indent="-514350" algn="l">
              <a:buFont typeface="Arial" pitchFamily="34" charset="0"/>
              <a:buChar char="•"/>
            </a:pPr>
            <a:r>
              <a:rPr lang="en-US" dirty="0" smtClean="0">
                <a:solidFill>
                  <a:schemeClr val="tx1"/>
                </a:solidFill>
              </a:rPr>
              <a:t>Core Lesson</a:t>
            </a:r>
          </a:p>
          <a:p>
            <a:pPr marL="514350" indent="-514350" algn="l">
              <a:buFont typeface="Arial" pitchFamily="34" charset="0"/>
              <a:buChar char="•"/>
            </a:pPr>
            <a:r>
              <a:rPr lang="en-US" dirty="0" smtClean="0">
                <a:solidFill>
                  <a:schemeClr val="tx1"/>
                </a:solidFill>
              </a:rPr>
              <a:t>Guided Practice</a:t>
            </a:r>
          </a:p>
          <a:p>
            <a:pPr marL="514350" indent="-514350" algn="l">
              <a:buFont typeface="Arial" pitchFamily="34" charset="0"/>
              <a:buChar char="•"/>
            </a:pPr>
            <a:r>
              <a:rPr lang="en-US" dirty="0" smtClean="0">
                <a:solidFill>
                  <a:schemeClr val="tx1"/>
                </a:solidFill>
              </a:rPr>
              <a:t>Extension Activities</a:t>
            </a:r>
          </a:p>
          <a:p>
            <a:pPr marL="514350" indent="-514350" algn="l">
              <a:buFont typeface="Arial" pitchFamily="34" charset="0"/>
              <a:buChar char="•"/>
            </a:pPr>
            <a:r>
              <a:rPr lang="en-US" dirty="0" smtClean="0">
                <a:solidFill>
                  <a:schemeClr val="tx1"/>
                </a:solidFill>
              </a:rPr>
              <a:t>Quick Quiz</a:t>
            </a:r>
            <a:endParaRPr lang="en-US" sz="1000" dirty="0" smtClean="0">
              <a:solidFill>
                <a:schemeClr val="tx1"/>
              </a:solidFill>
            </a:endParaRPr>
          </a:p>
          <a:p>
            <a:pPr marL="514350" indent="-514350" algn="l"/>
            <a:endParaRPr lang="en-US" sz="1000" dirty="0" smtClean="0">
              <a:solidFill>
                <a:schemeClr val="tx1"/>
              </a:solidFill>
            </a:endParaRPr>
          </a:p>
          <a:p>
            <a:pPr marL="514350" indent="-514350" algn="l"/>
            <a:endParaRPr lang="en-US" sz="1000" dirty="0" smtClean="0">
              <a:solidFill>
                <a:schemeClr val="tx1"/>
              </a:solidFill>
            </a:endParaRPr>
          </a:p>
        </p:txBody>
      </p:sp>
      <p:pic>
        <p:nvPicPr>
          <p:cNvPr id="6" name="Picture 5"/>
          <p:cNvPicPr/>
          <p:nvPr/>
        </p:nvPicPr>
        <p:blipFill>
          <a:blip r:embed="rId4" cstate="print"/>
          <a:srcRect l="52991" t="17017" b="2223"/>
          <a:stretch>
            <a:fillRect/>
          </a:stretch>
        </p:blipFill>
        <p:spPr bwMode="auto">
          <a:xfrm>
            <a:off x="3803650" y="1905000"/>
            <a:ext cx="5187950" cy="365759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lstStyle/>
          <a:p>
            <a:r>
              <a:rPr lang="en-US" dirty="0" smtClean="0"/>
              <a:t>Resources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ubtitle 7"/>
          <p:cNvSpPr txBox="1">
            <a:spLocks noGrp="1"/>
          </p:cNvSpPr>
          <p:nvPr>
            <p:ph type="subTitle" idx="1"/>
          </p:nvPr>
        </p:nvSpPr>
        <p:spPr>
          <a:xfrm>
            <a:off x="228600" y="914400"/>
            <a:ext cx="8534400" cy="954107"/>
          </a:xfrm>
          <a:prstGeom prst="rect">
            <a:avLst/>
          </a:prstGeom>
          <a:noFill/>
        </p:spPr>
        <p:txBody>
          <a:bodyPr wrap="square" rtlCol="0">
            <a:spAutoFit/>
          </a:bodyPr>
          <a:lstStyle/>
          <a:p>
            <a:pPr marL="514350" indent="-514350"/>
            <a:r>
              <a:rPr lang="en-US" dirty="0" smtClean="0">
                <a:solidFill>
                  <a:schemeClr val="tx1"/>
                </a:solidFill>
              </a:rPr>
              <a:t>Learnzillion.com</a:t>
            </a:r>
          </a:p>
          <a:p>
            <a:pPr marL="514350" indent="-514350" algn="l"/>
            <a:endParaRPr lang="en-US" sz="1000" dirty="0" smtClean="0">
              <a:solidFill>
                <a:schemeClr val="tx1"/>
              </a:solidFill>
            </a:endParaRPr>
          </a:p>
          <a:p>
            <a:pPr marL="514350" indent="-514350" algn="l"/>
            <a:endParaRPr lang="en-US" sz="1000" dirty="0" smtClean="0">
              <a:solidFill>
                <a:schemeClr val="tx1"/>
              </a:solidFill>
            </a:endParaRPr>
          </a:p>
        </p:txBody>
      </p:sp>
      <p:sp>
        <p:nvSpPr>
          <p:cNvPr id="7" name="TextBox 6"/>
          <p:cNvSpPr txBox="1"/>
          <p:nvPr/>
        </p:nvSpPr>
        <p:spPr>
          <a:xfrm>
            <a:off x="457200" y="1600200"/>
            <a:ext cx="8077200" cy="4370427"/>
          </a:xfrm>
          <a:prstGeom prst="rect">
            <a:avLst/>
          </a:prstGeom>
          <a:noFill/>
        </p:spPr>
        <p:txBody>
          <a:bodyPr wrap="square" rtlCol="0">
            <a:spAutoFit/>
          </a:bodyPr>
          <a:lstStyle/>
          <a:p>
            <a:r>
              <a:rPr lang="en-US" sz="2000" dirty="0" smtClean="0"/>
              <a:t>~</a:t>
            </a:r>
            <a:r>
              <a:rPr lang="en-US" sz="2000" i="1" dirty="0" smtClean="0"/>
              <a:t>Thank you! Thank you! Thank you! This webinar was great, and the site has great resources that I can use tomorrow! I just shared it with everyone at my school! It is like going to a Common Core Conference and receiving all the materials for every session and having them in one place! I love it!</a:t>
            </a:r>
          </a:p>
          <a:p>
            <a:endParaRPr lang="en-US" sz="2000" i="1" dirty="0" smtClean="0"/>
          </a:p>
          <a:p>
            <a:r>
              <a:rPr lang="en-US" sz="2000" i="1" dirty="0" smtClean="0"/>
              <a:t>~I watch so many math videos for our common core lessons and I am speechless, how awesome all these small video clips are.</a:t>
            </a:r>
          </a:p>
          <a:p>
            <a:endParaRPr lang="en-US" sz="2000" i="1" dirty="0" smtClean="0"/>
          </a:p>
          <a:p>
            <a:r>
              <a:rPr lang="en-US" sz="2000" i="1" dirty="0" smtClean="0"/>
              <a:t>~Thanks for this.  I attended the webinar last week and really like this site.  I'm planning on having a PL session at school on Thursday.</a:t>
            </a:r>
          </a:p>
          <a:p>
            <a:endParaRPr lang="en-US" sz="2000" i="1" dirty="0" smtClean="0"/>
          </a:p>
          <a:p>
            <a:pPr algn="ctr"/>
            <a:r>
              <a:rPr lang="en-US" sz="2000" u="sng" dirty="0" smtClean="0">
                <a:latin typeface="+mj-lt"/>
                <a:hlinkClick r:id="rId4"/>
              </a:rPr>
              <a:t>https://attendee.gotowebinar.com/recording/2385067565478552832</a:t>
            </a:r>
            <a:endParaRPr lang="en-US" sz="2000" i="1" dirty="0" smtClean="0">
              <a:latin typeface="+mj-lt"/>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http://ccgpsmathematics6-8.wikispaces.com/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6-8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on Twitter!</a:t>
            </a:r>
            <a:br>
              <a:rPr lang="en-US" sz="2000" dirty="0"/>
            </a:br>
            <a:r>
              <a:rPr lang="en-US" sz="2000" dirty="0"/>
              <a:t>Follow @</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29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algn="l">
              <a:buFont typeface="Arial" pitchFamily="34" charset="0"/>
              <a:buChar char="•"/>
            </a:pP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hlinkClick r:id="rId3"/>
              </a:rPr>
              <a:t>http://ccgpsmathematics9-10.wikispaces.com/</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listening.jpg"/>
          <p:cNvPicPr>
            <a:picLocks noChangeAspect="1"/>
          </p:cNvPicPr>
          <p:nvPr/>
        </p:nvPicPr>
        <p:blipFill>
          <a:blip r:embed="rId7" cstate="print"/>
          <a:stretch>
            <a:fillRect/>
          </a:stretch>
        </p:blipFill>
        <p:spPr>
          <a:xfrm>
            <a:off x="2209800" y="2362200"/>
            <a:ext cx="5029200" cy="3346704"/>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Mathematical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343400" cy="5257800"/>
          </a:xfrm>
        </p:spPr>
        <p:txBody>
          <a:bodyPr/>
          <a:lstStyle/>
          <a:p>
            <a:pPr algn="l">
              <a:buFont typeface="Arial" pitchFamily="34" charset="0"/>
              <a:buChar char="•"/>
            </a:pPr>
            <a:r>
              <a:rPr lang="en-US" sz="2800" dirty="0" smtClean="0">
                <a:solidFill>
                  <a:schemeClr val="tx1"/>
                </a:solidFill>
                <a:latin typeface="Arial Narrow" pitchFamily="34" charset="0"/>
              </a:rPr>
              <a:t>Developing effective mathematical communication</a:t>
            </a:r>
          </a:p>
          <a:p>
            <a:pPr algn="l">
              <a:buFont typeface="Arial" pitchFamily="34" charset="0"/>
              <a:buChar char="•"/>
            </a:pPr>
            <a:r>
              <a:rPr lang="en-US" sz="2800" dirty="0" smtClean="0">
                <a:solidFill>
                  <a:schemeClr val="tx1"/>
                </a:solidFill>
                <a:latin typeface="Arial Narrow" pitchFamily="34" charset="0"/>
              </a:rPr>
              <a:t>Categories of mathematical communication</a:t>
            </a:r>
          </a:p>
          <a:p>
            <a:pPr algn="l">
              <a:buFont typeface="Arial" pitchFamily="34" charset="0"/>
              <a:buChar char="•"/>
            </a:pPr>
            <a:r>
              <a:rPr lang="en-US" sz="2800" dirty="0" smtClean="0">
                <a:solidFill>
                  <a:schemeClr val="tx1"/>
                </a:solidFill>
                <a:latin typeface="Arial Narrow" pitchFamily="34" charset="0"/>
              </a:rPr>
              <a:t>Organizing students to think, talk, and write</a:t>
            </a:r>
          </a:p>
          <a:p>
            <a:pPr algn="l">
              <a:buFont typeface="Arial" pitchFamily="34" charset="0"/>
              <a:buChar char="•"/>
            </a:pPr>
            <a:r>
              <a:rPr lang="en-US" sz="2800" dirty="0" smtClean="0">
                <a:solidFill>
                  <a:schemeClr val="tx1"/>
                </a:solidFill>
                <a:latin typeface="Arial Narrow" pitchFamily="34" charset="0"/>
              </a:rPr>
              <a:t>Updating the three-part problem-solving lesson</a:t>
            </a:r>
          </a:p>
          <a:p>
            <a:pPr algn="l">
              <a:buFont typeface="Arial" pitchFamily="34" charset="0"/>
              <a:buChar char="•"/>
            </a:pPr>
            <a:r>
              <a:rPr lang="en-US" sz="2800" dirty="0" smtClean="0">
                <a:solidFill>
                  <a:schemeClr val="tx1"/>
                </a:solidFill>
                <a:latin typeface="Arial Narrow" pitchFamily="34" charset="0"/>
              </a:rPr>
              <a:t>Tips for getting started</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787" name="Picture 3"/>
          <p:cNvPicPr>
            <a:picLocks noChangeAspect="1" noChangeArrowheads="1"/>
          </p:cNvPicPr>
          <p:nvPr/>
        </p:nvPicPr>
        <p:blipFill>
          <a:blip r:embed="rId4" cstate="print"/>
          <a:srcRect/>
          <a:stretch>
            <a:fillRect/>
          </a:stretch>
        </p:blipFill>
        <p:spPr bwMode="auto">
          <a:xfrm>
            <a:off x="4778595" y="1066800"/>
            <a:ext cx="4136805" cy="4800600"/>
          </a:xfrm>
          <a:prstGeom prst="rect">
            <a:avLst/>
          </a:prstGeom>
          <a:noFill/>
          <a:ln w="9525">
            <a:noFill/>
            <a:miter lim="800000"/>
            <a:headEnd/>
            <a:tailEnd/>
          </a:ln>
          <a:scene3d>
            <a:camera prst="orthographicFront"/>
            <a:lightRig rig="threePt" dir="t"/>
          </a:scene3d>
          <a:sp3d>
            <a:bevelT w="165100" prst="coolSlant"/>
          </a:sp3d>
        </p:spPr>
      </p:pic>
    </p:spTree>
    <p:extLst>
      <p:ext uri="{BB962C8B-B14F-4D97-AF65-F5344CB8AC3E}">
        <p14:creationId xmlns:p14="http://schemas.microsoft.com/office/powerpoint/2010/main" val="678369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p:cNvPicPr>
            <a:picLocks noChangeAspect="1" noChangeArrowheads="1"/>
          </p:cNvPicPr>
          <p:nvPr/>
        </p:nvPicPr>
        <p:blipFill>
          <a:blip r:embed="rId3" cstate="print"/>
          <a:srcRect/>
          <a:stretch>
            <a:fillRect/>
          </a:stretch>
        </p:blipFill>
        <p:spPr bwMode="auto">
          <a:xfrm>
            <a:off x="4766145" y="1066800"/>
            <a:ext cx="4073055" cy="4828880"/>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63246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Research -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572000" cy="5257800"/>
          </a:xfrm>
        </p:spPr>
        <p:txBody>
          <a:bodyPr/>
          <a:lstStyle/>
          <a:p>
            <a:pPr algn="l">
              <a:buFont typeface="Arial" pitchFamily="34" charset="0"/>
              <a:buChar char="•"/>
            </a:pPr>
            <a:r>
              <a:rPr lang="en-US" sz="2400" dirty="0" smtClean="0">
                <a:solidFill>
                  <a:schemeClr val="tx1"/>
                </a:solidFill>
                <a:latin typeface="Arial Narrow" pitchFamily="34" charset="0"/>
              </a:rPr>
              <a:t>The value of student interaction</a:t>
            </a:r>
          </a:p>
          <a:p>
            <a:pPr algn="l">
              <a:buFont typeface="Arial" pitchFamily="34" charset="0"/>
              <a:buChar char="•"/>
            </a:pPr>
            <a:r>
              <a:rPr lang="en-US" sz="2400" dirty="0" smtClean="0">
                <a:solidFill>
                  <a:schemeClr val="tx1"/>
                </a:solidFill>
                <a:latin typeface="Arial Narrow" pitchFamily="34" charset="0"/>
              </a:rPr>
              <a:t>Challenges the teachers face in engaging students</a:t>
            </a:r>
          </a:p>
          <a:p>
            <a:pPr algn="l">
              <a:buFont typeface="Arial" pitchFamily="34" charset="0"/>
              <a:buChar char="•"/>
            </a:pPr>
            <a:r>
              <a:rPr lang="en-US" sz="2400" dirty="0" smtClean="0">
                <a:solidFill>
                  <a:schemeClr val="tx1"/>
                </a:solidFill>
                <a:latin typeface="Arial Narrow" pitchFamily="34" charset="0"/>
              </a:rPr>
              <a:t>The teacher’s role</a:t>
            </a:r>
          </a:p>
          <a:p>
            <a:pPr algn="l">
              <a:buFont typeface="Arial" pitchFamily="34" charset="0"/>
              <a:buChar char="•"/>
            </a:pPr>
            <a:r>
              <a:rPr lang="en-US" sz="2400" dirty="0" smtClean="0">
                <a:solidFill>
                  <a:schemeClr val="tx1"/>
                </a:solidFill>
                <a:latin typeface="Arial Narrow" pitchFamily="34" charset="0"/>
              </a:rPr>
              <a:t>Five strategies for encouraging high-quality student interaction</a:t>
            </a:r>
          </a:p>
          <a:p>
            <a:pPr marL="914400" lvl="1" indent="-457200" algn="l">
              <a:buFont typeface="+mj-lt"/>
              <a:buAutoNum type="arabicPeriod"/>
            </a:pPr>
            <a:r>
              <a:rPr lang="en-US" sz="2400" dirty="0" smtClean="0">
                <a:solidFill>
                  <a:schemeClr val="tx1"/>
                </a:solidFill>
                <a:latin typeface="Arial Narrow" pitchFamily="34" charset="0"/>
              </a:rPr>
              <a:t>The use of rich math tasks</a:t>
            </a:r>
          </a:p>
          <a:p>
            <a:pPr marL="914400" lvl="1" indent="-457200" algn="l">
              <a:buFont typeface="+mj-lt"/>
              <a:buAutoNum type="arabicPeriod"/>
            </a:pPr>
            <a:r>
              <a:rPr lang="en-US" sz="2400" dirty="0" smtClean="0">
                <a:solidFill>
                  <a:schemeClr val="tx1"/>
                </a:solidFill>
                <a:latin typeface="Arial Narrow" pitchFamily="34" charset="0"/>
              </a:rPr>
              <a:t>Justification of solutions</a:t>
            </a:r>
          </a:p>
          <a:p>
            <a:pPr marL="914400" lvl="1" indent="-457200" algn="l">
              <a:buFont typeface="+mj-lt"/>
              <a:buAutoNum type="arabicPeriod"/>
            </a:pPr>
            <a:r>
              <a:rPr lang="en-US" sz="2400" dirty="0" smtClean="0">
                <a:solidFill>
                  <a:schemeClr val="tx1"/>
                </a:solidFill>
                <a:latin typeface="Arial Narrow" pitchFamily="34" charset="0"/>
              </a:rPr>
              <a:t>Students questioning one another</a:t>
            </a:r>
          </a:p>
          <a:p>
            <a:pPr marL="914400" lvl="1" indent="-457200" algn="l">
              <a:buFont typeface="+mj-lt"/>
              <a:buAutoNum type="arabicPeriod"/>
            </a:pPr>
            <a:r>
              <a:rPr lang="en-US" sz="2400" dirty="0" smtClean="0">
                <a:solidFill>
                  <a:schemeClr val="tx1"/>
                </a:solidFill>
                <a:latin typeface="Arial Narrow" pitchFamily="34" charset="0"/>
              </a:rPr>
              <a:t>Use of wait time</a:t>
            </a:r>
          </a:p>
          <a:p>
            <a:pPr marL="914400" lvl="1" indent="-457200" algn="l">
              <a:buFont typeface="+mj-lt"/>
              <a:buAutoNum type="arabicPeriod"/>
            </a:pPr>
            <a:r>
              <a:rPr lang="en-US" sz="2400" dirty="0" smtClean="0">
                <a:solidFill>
                  <a:schemeClr val="tx1"/>
                </a:solidFill>
                <a:latin typeface="Arial Narrow" pitchFamily="34" charset="0"/>
              </a:rPr>
              <a:t>Use of guidelines for Math Talk</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228601"/>
            <a:ext cx="53340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My Favorite No</a:t>
            </a:r>
            <a:endParaRPr lang="en-US" dirty="0">
              <a:latin typeface="Arial Narrow" pitchFamily="34" charset="0"/>
            </a:endParaRPr>
          </a:p>
        </p:txBody>
      </p:sp>
      <p:sp>
        <p:nvSpPr>
          <p:cNvPr id="3" name="Subtitle 2"/>
          <p:cNvSpPr>
            <a:spLocks noGrp="1"/>
          </p:cNvSpPr>
          <p:nvPr>
            <p:ph type="subTitle" idx="1"/>
          </p:nvPr>
        </p:nvSpPr>
        <p:spPr>
          <a:xfrm>
            <a:off x="228600" y="1143000"/>
            <a:ext cx="8686800" cy="4953000"/>
          </a:xfrm>
        </p:spPr>
        <p:txBody>
          <a:bodyPr/>
          <a:lstStyle/>
          <a:p>
            <a:pPr algn="l"/>
            <a:r>
              <a:rPr lang="en-US" sz="2800" dirty="0" smtClean="0">
                <a:solidFill>
                  <a:schemeClr val="tx1"/>
                </a:solidFill>
              </a:rPr>
              <a:t> </a:t>
            </a:r>
            <a:endParaRPr lang="en-US" sz="2400" dirty="0" smtClean="0">
              <a:solidFill>
                <a:schemeClr val="tx1"/>
              </a:solidFill>
            </a:endParaRPr>
          </a:p>
          <a:p>
            <a:pPr algn="l"/>
            <a:endParaRPr lang="en-US" sz="2800" dirty="0" smtClean="0">
              <a:solidFill>
                <a:schemeClr val="tx1"/>
              </a:solidFill>
              <a:hlinkClick r:id="rId3"/>
            </a:endParaRPr>
          </a:p>
          <a:p>
            <a:pPr algn="l"/>
            <a:endParaRPr lang="en-US" sz="2800" dirty="0" smtClean="0">
              <a:solidFill>
                <a:schemeClr val="tx1"/>
              </a:solidFill>
              <a:hlinkClick r:id="rId3"/>
            </a:endParaRPr>
          </a:p>
          <a:p>
            <a:pPr algn="l"/>
            <a:endParaRPr lang="en-US" sz="2800" dirty="0" smtClean="0">
              <a:solidFill>
                <a:schemeClr val="tx1"/>
              </a:solidFill>
              <a:hlinkClick r:id="rId3"/>
            </a:endParaRPr>
          </a:p>
          <a:p>
            <a:pPr algn="l"/>
            <a:endParaRPr lang="en-US" sz="2800" dirty="0" smtClean="0">
              <a:solidFill>
                <a:schemeClr val="tx1"/>
              </a:solidFill>
              <a:hlinkClick r:id="rId3"/>
            </a:endParaRPr>
          </a:p>
          <a:p>
            <a:pPr algn="l"/>
            <a:endParaRPr lang="en-US" sz="2800" dirty="0" smtClean="0">
              <a:solidFill>
                <a:schemeClr val="tx1"/>
              </a:solidFill>
              <a:hlinkClick r:id="rId3"/>
            </a:endParaRPr>
          </a:p>
          <a:p>
            <a:pPr algn="l"/>
            <a:endParaRPr lang="en-US" sz="2800" dirty="0" smtClean="0">
              <a:solidFill>
                <a:schemeClr val="tx1"/>
              </a:solidFill>
              <a:hlinkClick r:id="rId3"/>
            </a:endParaRPr>
          </a:p>
          <a:p>
            <a:pPr algn="l"/>
            <a:endParaRPr lang="en-US" sz="2800" dirty="0" smtClean="0">
              <a:solidFill>
                <a:schemeClr val="tx1"/>
              </a:solidFill>
              <a:hlinkClick r:id="rId3"/>
            </a:endParaRPr>
          </a:p>
          <a:p>
            <a:pPr algn="l"/>
            <a:r>
              <a:rPr lang="en-US" sz="2800" dirty="0" smtClean="0">
                <a:solidFill>
                  <a:schemeClr val="tx1"/>
                </a:solidFill>
                <a:hlinkClick r:id="rId3"/>
              </a:rPr>
              <a:t>  https://www.teachingchannel.org/videos/class-warm-up-routine</a:t>
            </a:r>
            <a:r>
              <a:rPr lang="en-US" sz="2800" dirty="0" smtClean="0">
                <a:solidFill>
                  <a:schemeClr val="tx1"/>
                </a:solidFill>
              </a:rPr>
              <a:t> </a:t>
            </a: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5" cstate="print"/>
          <a:srcRect l="15833" t="22000" r="17500" b="6000"/>
          <a:stretch>
            <a:fillRect/>
          </a:stretch>
        </p:blipFill>
        <p:spPr bwMode="auto">
          <a:xfrm>
            <a:off x="1066800" y="1219200"/>
            <a:ext cx="7086600"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r>
              <a:rPr lang="en-US" sz="3600" b="1" dirty="0" smtClean="0"/>
              <a:t>Unit 6 Frameworks</a:t>
            </a:r>
          </a:p>
          <a:p>
            <a:pPr marL="0" indent="0">
              <a:buNone/>
            </a:pPr>
            <a:endParaRPr lang="en-US" sz="900" b="1" dirty="0"/>
          </a:p>
          <a:p>
            <a:pPr marL="0" indent="0">
              <a:buNone/>
            </a:pPr>
            <a:r>
              <a:rPr lang="en-US" sz="2400" b="1" dirty="0" smtClean="0"/>
              <a:t>CONCEPTS/SKILLS </a:t>
            </a:r>
            <a:r>
              <a:rPr lang="en-US" sz="2400" b="1" dirty="0"/>
              <a:t>TO MAINTAIN </a:t>
            </a:r>
            <a:endParaRPr lang="en-US" sz="2400" dirty="0"/>
          </a:p>
          <a:p>
            <a:pPr marL="0" indent="0">
              <a:buNone/>
            </a:pPr>
            <a:r>
              <a:rPr lang="en-US" sz="2400" dirty="0"/>
              <a:t>It is expected that students will have prior knowledge/experience related to the concepts and skills identified below. It may be necessary to pre-assess in order to determine if time needs to be spent on conceptual activities that help students develop a deeper understanding of these ideas. </a:t>
            </a:r>
          </a:p>
          <a:p>
            <a:pPr marL="0" indent="0">
              <a:buNone/>
            </a:pPr>
            <a:r>
              <a:rPr lang="en-US" sz="2400" strike="sngStrike" dirty="0"/>
              <a:t>• simplifying radicals </a:t>
            </a:r>
          </a:p>
          <a:p>
            <a:pPr marL="0" indent="0">
              <a:buNone/>
            </a:pPr>
            <a:r>
              <a:rPr lang="en-US" sz="2400" dirty="0"/>
              <a:t>• calculating slopes of lines </a:t>
            </a:r>
          </a:p>
          <a:p>
            <a:pPr marL="0" indent="0">
              <a:buNone/>
            </a:pPr>
            <a:r>
              <a:rPr lang="en-US" sz="2400" dirty="0"/>
              <a:t>• graphing lines </a:t>
            </a:r>
          </a:p>
          <a:p>
            <a:pPr marL="0" indent="0">
              <a:buNone/>
            </a:pPr>
            <a:r>
              <a:rPr lang="en-US" sz="2400" dirty="0"/>
              <a:t>• writing equations for lines </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7409</TotalTime>
  <Words>2067</Words>
  <Application>Microsoft Office PowerPoint</Application>
  <PresentationFormat>On-screen Show (4:3)</PresentationFormat>
  <Paragraphs>413</Paragraphs>
  <Slides>42</Slides>
  <Notes>42</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~0980123</vt:lpstr>
      <vt:lpstr>CCGPS Mathematics Unit-by-Unit Grade Level Webinar Accelerated Coordinate Algebra/Analytic Geometry A Unit 7: Similarity, Congruence, and Proofs October 25, 2012</vt:lpstr>
      <vt:lpstr>CCGPS Mathematics Unit-by-Unit Grade Level Webinar Accelerated Coordinate Algebra/Analytic Geometry A Unit 7: Similarity, Congruence, and Proofs October 25, 2012</vt:lpstr>
      <vt:lpstr>Expectations and clearing up confusion</vt:lpstr>
      <vt:lpstr>Welcome!</vt:lpstr>
      <vt:lpstr>Feedback</vt:lpstr>
      <vt:lpstr>Mathematical Communication</vt:lpstr>
      <vt:lpstr>Research - Communication</vt:lpstr>
      <vt:lpstr>My Favorite No</vt:lpstr>
      <vt:lpstr>Wiki/Email Questions</vt:lpstr>
      <vt:lpstr>Unit 6: New York Learning Task </vt:lpstr>
      <vt:lpstr>Unit 6: Geometric Properties Task</vt:lpstr>
      <vt:lpstr>Wiki/Email Questions – Unit 3</vt:lpstr>
      <vt:lpstr>Announcements</vt:lpstr>
      <vt:lpstr>Activate your Brain </vt:lpstr>
      <vt:lpstr>Activate your Brain </vt:lpstr>
      <vt:lpstr>Activate your Brain </vt:lpstr>
      <vt:lpstr>Activate your Brain </vt:lpstr>
      <vt:lpstr>Activate your Brain </vt:lpstr>
      <vt:lpstr>Activate your Brain </vt:lpstr>
      <vt:lpstr>What’s the big idea?</vt:lpstr>
      <vt:lpstr>Coherence and Focus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Resource List</vt:lpstr>
      <vt:lpstr>Resources</vt:lpstr>
      <vt:lpstr>Resources</vt:lpstr>
      <vt:lpstr>Resources</vt:lpstr>
      <vt:lpstr>Resources</vt:lpstr>
      <vt:lpstr>Thank You!  Please visit http://ccgpsmathematics6-8.wikispaces.com/  to share your feedback, ask questions, and share your ideas and resources! Please visit https://www.georgiastandards.org/Common-Core/Pages/Math.aspx to join the 6-8 Mathematics email listserve. Follow on Twitter! Follow @GaDOEMath</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 </dc:creator>
  <cp:lastModifiedBy>GaDOE</cp:lastModifiedBy>
  <cp:revision>743</cp:revision>
  <dcterms:created xsi:type="dcterms:W3CDTF">2012-04-02T19:02:51Z</dcterms:created>
  <dcterms:modified xsi:type="dcterms:W3CDTF">2012-10-24T20:41:49Z</dcterms:modified>
</cp:coreProperties>
</file>